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7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E6E6"/>
    <a:srgbClr val="D6D6D6"/>
    <a:srgbClr val="A26B2E"/>
    <a:srgbClr val="000000"/>
    <a:srgbClr val="BEB395"/>
    <a:srgbClr val="1255FE"/>
    <a:srgbClr val="185BF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CBD58-8FC2-4BEF-B1C7-C634188EE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6DCB66-D427-468C-AD6A-989CF6F0B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64A1E-3749-4D51-AEB8-7A3692459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C399-B1EE-4C52-86C1-C33B945B0FBA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A983BD-F679-49CD-8393-0DB8EBBD6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D94A93-89B1-4D6E-AD95-E3DA0723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1E39-348A-4682-A4A1-878E02140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9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5E582-AF3F-45B8-A176-10C162D83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F85E4E-7824-4993-8E63-D8D8457BB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BC77D1-C4DD-41EC-B9C0-5320E18F4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C399-B1EE-4C52-86C1-C33B945B0FBA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0047DC-4DFE-4CC9-B375-470A92B3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668E5B-DCFF-4C75-BF29-162E8F6A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1E39-348A-4682-A4A1-878E02140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64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5791F6-03A8-4DCD-A168-6929D34F5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FE1E74-84BC-48E4-AECB-D92EB6D53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9C89D4-C8D8-498B-B705-6DE0F2DD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C399-B1EE-4C52-86C1-C33B945B0FBA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F5F60-0D22-458C-AA32-213BAFA88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CEBE25-854D-451C-A961-B8C9EBE2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1E39-348A-4682-A4A1-878E02140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26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C788B-C2E9-44A6-A5F6-FCBD6601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4DCE68-8FC6-47BF-9EA7-39CEE538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89D156-8255-420D-8562-5CD0B5DC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C399-B1EE-4C52-86C1-C33B945B0FBA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733A27-5737-47A6-9A0A-8FD62B61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5A34C-5E10-401A-AB9C-677CD661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1E39-348A-4682-A4A1-878E02140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1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0CF38-A70F-4C11-925A-0651ADA68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0F37C1-1E6F-49A7-825A-48908DB90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EE73DE-C673-4456-9269-C29711E8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C399-B1EE-4C52-86C1-C33B945B0FBA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0BD52D-834C-4668-B2B9-7511598A1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F56709-4363-4529-850E-838B7C49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1E39-348A-4682-A4A1-878E02140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17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810B6-5BE9-4C47-ADAF-F1580DC2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BC9A19-9D18-4A6E-95FC-72C19C3C3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59A743-0A8A-41A4-90BE-40E3D3874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90A49-2E2F-47FC-A0B8-0AC5FF4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C399-B1EE-4C52-86C1-C33B945B0FBA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4AD241-42CA-463C-983B-DF1E0E29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6CB37-5502-4933-B259-7929DCFF2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1E39-348A-4682-A4A1-878E02140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2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6188E-AABA-4F1B-81CF-3FC5057FD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F4E211-A9D9-43CC-83A7-50C288E12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961141-A7B7-4E3C-A0B4-03C3D27EA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D7F3B9-1EC9-42ED-9611-CE54E6D3F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E2F961-1FC5-4B68-A27A-234856C7C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530AA2-9EE5-42D1-AF16-25F27E55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C399-B1EE-4C52-86C1-C33B945B0FBA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5E7DC9-4527-4A4D-A252-98944BC2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1F15847-C737-42E6-81E2-55839FDA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1E39-348A-4682-A4A1-878E02140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6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D58B4-0036-4AD5-8CCB-899F4A3B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CD6D3F-A579-4B91-B7CC-F06BF0E11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C399-B1EE-4C52-86C1-C33B945B0FBA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DFF680-BBFC-48D4-B3CA-6ABDED1F6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C82137-8BF1-4BBB-BF58-EC97698B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1E39-348A-4682-A4A1-878E02140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4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89042F-1B92-49BE-AF6E-C17A38C9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C399-B1EE-4C52-86C1-C33B945B0FBA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DD4BB4-AFFA-4FD3-B23E-D12DBA28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D96852-C95F-4E7D-A7EC-F5E7F558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1E39-348A-4682-A4A1-878E02140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51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7C22C-DB04-45BE-AD9C-3242F2B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356798-53D6-4E6C-A69E-12B473190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377CA2-8989-4C39-96B4-45ECC0A86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925B77-D7CC-43BF-9FCA-4EF737C9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C399-B1EE-4C52-86C1-C33B945B0FBA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DCA81F-17E4-4C89-91FE-76474A1D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F40F22-C770-4D34-BA05-F99D7FCE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1E39-348A-4682-A4A1-878E02140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3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0BBBF-AD96-477E-94C2-B6443649A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593E3D-B0B9-48DD-A8A2-9E28F85AE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D465D3-4AFD-4585-995A-8CC5FED33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0FAD4B-AC98-4ADD-BB50-9DDD0B20C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C399-B1EE-4C52-86C1-C33B945B0FBA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F7210C-221F-48AB-9EB5-83613C0F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DF0C3D-FED4-4DBC-B563-18E24306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1E39-348A-4682-A4A1-878E02140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9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B3CFA-8339-4AD4-A44B-3E780FD94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E6C319-275D-4AAC-8210-152E396BE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7BED4-1B65-4C50-ACB5-B0A929B30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8C399-B1EE-4C52-86C1-C33B945B0FBA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163DA3-D6D1-4B26-B8EB-FCE94A122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D8A94-CE6E-4128-8D82-8719BF36E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51E39-348A-4682-A4A1-878E02140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3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2.pn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B66FACCF-5F3D-423C-886D-DF6CD6EA5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078ADC-731E-47C4-A72D-9BCDAB97F470}"/>
              </a:ext>
            </a:extLst>
          </p:cNvPr>
          <p:cNvSpPr/>
          <p:nvPr/>
        </p:nvSpPr>
        <p:spPr>
          <a:xfrm>
            <a:off x="-8792" y="222947"/>
            <a:ext cx="12192000" cy="49244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000000">
                <a:alpha val="80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300" dirty="0"/>
          </a:p>
          <a:p>
            <a:pPr algn="ctr"/>
            <a:r>
              <a:rPr lang="ru-RU" sz="2000" dirty="0"/>
              <a:t>ГОРОДСКОЙ ИНФОРМАЦИОННО-ИДЕОЛОГИЧЕСКИЙ ЦЕНТР</a:t>
            </a:r>
          </a:p>
          <a:p>
            <a:pPr algn="ctr"/>
            <a:endParaRPr lang="ru-RU" sz="300" dirty="0"/>
          </a:p>
        </p:txBody>
      </p:sp>
      <p:pic>
        <p:nvPicPr>
          <p:cNvPr id="8" name="Picture 3" descr="C:\Users\Pilot\Downloads\Логотип ГИИЦ.png">
            <a:extLst>
              <a:ext uri="{FF2B5EF4-FFF2-40B4-BE49-F238E27FC236}">
                <a16:creationId xmlns:a16="http://schemas.microsoft.com/office/drawing/2014/main" id="{63DAB04C-A3BA-44A7-9192-F434C0CDB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4090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0D9D7A7-CA11-4A8D-B2AC-D4609A2B0AB2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64FB31-FCC2-44AE-B298-3E1F37F47D15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1FAF7E3-7C3C-43E0-9326-2C516D28A354}"/>
              </a:ext>
            </a:extLst>
          </p:cNvPr>
          <p:cNvSpPr/>
          <p:nvPr/>
        </p:nvSpPr>
        <p:spPr>
          <a:xfrm>
            <a:off x="0" y="715390"/>
            <a:ext cx="12192000" cy="12137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9F448C9-0BA4-4535-8682-017862E2BD80}"/>
              </a:ext>
            </a:extLst>
          </p:cNvPr>
          <p:cNvSpPr/>
          <p:nvPr/>
        </p:nvSpPr>
        <p:spPr>
          <a:xfrm>
            <a:off x="5936974" y="2012437"/>
            <a:ext cx="6102561" cy="3230628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СИЛЬНЫЙ ЛИДЕР – </a:t>
            </a:r>
            <a:b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ГАРАНТ СТАБИЛЬНОСТИ </a:t>
            </a:r>
          </a:p>
          <a:p>
            <a:pPr algn="ctr">
              <a:lnSpc>
                <a:spcPct val="107000"/>
              </a:lnSpc>
            </a:pPr>
            <a: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БЕЗОПАСНОСТИ ГОСУДАРСТВА: </a:t>
            </a:r>
            <a:b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 30-ЛЕТИЮ ИНСТИТУТА ПРЕЗИДЕНТСТВА </a:t>
            </a:r>
            <a:b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РЕСПУБЛИКЕ БЕЛАРУСЬ</a:t>
            </a:r>
            <a:endParaRPr lang="ru-RU" sz="28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F7B1D3D-47F3-41B7-8F51-94D833D8AB38}"/>
              </a:ext>
            </a:extLst>
          </p:cNvPr>
          <p:cNvSpPr/>
          <p:nvPr/>
        </p:nvSpPr>
        <p:spPr>
          <a:xfrm>
            <a:off x="9214851" y="6445930"/>
            <a:ext cx="2824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https://goridcentr.csgpb.by/</a:t>
            </a:r>
          </a:p>
        </p:txBody>
      </p:sp>
    </p:spTree>
    <p:extLst>
      <p:ext uri="{BB962C8B-B14F-4D97-AF65-F5344CB8AC3E}">
        <p14:creationId xmlns:p14="http://schemas.microsoft.com/office/powerpoint/2010/main" val="667376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9D3F238-64E2-4AFC-AE03-A77DF78C739E}"/>
              </a:ext>
            </a:extLst>
          </p:cNvPr>
          <p:cNvSpPr/>
          <p:nvPr/>
        </p:nvSpPr>
        <p:spPr>
          <a:xfrm>
            <a:off x="0" y="1"/>
            <a:ext cx="1219856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AD1FAE-9989-4C3D-8008-6D2D5A4E9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3" y="-1"/>
            <a:ext cx="11517086" cy="6478361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D711DF53-CB93-4A31-8C60-54FADDB76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4090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2AFB908-29D7-4531-BF02-4951299B5F0A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780B23-677F-4E52-86DC-F75DCD3965CB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9F8153-2C4F-4F1A-BF61-6183D3EA8142}"/>
              </a:ext>
            </a:extLst>
          </p:cNvPr>
          <p:cNvSpPr/>
          <p:nvPr/>
        </p:nvSpPr>
        <p:spPr>
          <a:xfrm>
            <a:off x="326943" y="4553888"/>
            <a:ext cx="11517086" cy="120032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i="1" dirty="0"/>
              <a:t>   «Если вы думаете, что, находясь у этой власти, я что-то чрезмерное получил, и получил ли вообще, вы ошибаетесь. Ничего подобного. Я работаю на большой, высокой должности, которую мне доверил народ. Работаю. А не властвую».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023DCE-AD99-476C-B82B-4C7B797264E2}"/>
              </a:ext>
            </a:extLst>
          </p:cNvPr>
          <p:cNvSpPr/>
          <p:nvPr/>
        </p:nvSpPr>
        <p:spPr>
          <a:xfrm>
            <a:off x="7960047" y="5723093"/>
            <a:ext cx="3905010" cy="400110"/>
          </a:xfrm>
          <a:prstGeom prst="rect">
            <a:avLst/>
          </a:prstGeom>
          <a:solidFill>
            <a:srgbClr val="FFFFFF">
              <a:alpha val="80000"/>
            </a:srgbClr>
          </a:solidFill>
          <a:effectLst/>
        </p:spPr>
        <p:txBody>
          <a:bodyPr wrap="square">
            <a:spAutoFit/>
          </a:bodyPr>
          <a:lstStyle/>
          <a:p>
            <a:r>
              <a:rPr lang="ru-RU" sz="2000" b="1" dirty="0"/>
              <a:t>Глава государства </a:t>
            </a:r>
            <a:r>
              <a:rPr lang="ru-RU" sz="2000" b="1" dirty="0" err="1"/>
              <a:t>А.Г.Лукашенко</a:t>
            </a:r>
            <a:r>
              <a:rPr lang="ru-RU" sz="2000" b="1" dirty="0"/>
              <a:t>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61E3CED-7020-4460-8964-0E5C0EE406F3}"/>
              </a:ext>
            </a:extLst>
          </p:cNvPr>
          <p:cNvSpPr/>
          <p:nvPr/>
        </p:nvSpPr>
        <p:spPr>
          <a:xfrm>
            <a:off x="4010779" y="64621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Встреча с представителями зарубежных и белорусских СМИ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71534D5-D931-40F9-8A8F-9904688B1A2C}"/>
              </a:ext>
            </a:extLst>
          </p:cNvPr>
          <p:cNvSpPr/>
          <p:nvPr/>
        </p:nvSpPr>
        <p:spPr>
          <a:xfrm>
            <a:off x="2244992" y="6477123"/>
            <a:ext cx="1642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6 ИЮЛЯ 2023 Г</a:t>
            </a:r>
          </a:p>
        </p:txBody>
      </p:sp>
    </p:spTree>
    <p:extLst>
      <p:ext uri="{BB962C8B-B14F-4D97-AF65-F5344CB8AC3E}">
        <p14:creationId xmlns:p14="http://schemas.microsoft.com/office/powerpoint/2010/main" val="267498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BDAE168-76AB-4BBE-AB52-F1CE9AD9C1A1}"/>
              </a:ext>
            </a:extLst>
          </p:cNvPr>
          <p:cNvSpPr/>
          <p:nvPr/>
        </p:nvSpPr>
        <p:spPr>
          <a:xfrm>
            <a:off x="0" y="1"/>
            <a:ext cx="1219856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3BF672AB-0100-4804-8A11-64F44E33F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4090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Picture background">
            <a:extLst>
              <a:ext uri="{FF2B5EF4-FFF2-40B4-BE49-F238E27FC236}">
                <a16:creationId xmlns:a16="http://schemas.microsoft.com/office/drawing/2014/main" id="{07570AA5-7AAE-4B94-ABA6-51DA56418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38" y="218986"/>
            <a:ext cx="9857345" cy="667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BC81FD-2DE3-426C-B89E-1007E54B3767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3E85E1-1DF4-4ABB-9064-F9A239B7800E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9135858-24C6-43EC-91A5-F35253A92B70}"/>
              </a:ext>
            </a:extLst>
          </p:cNvPr>
          <p:cNvSpPr/>
          <p:nvPr/>
        </p:nvSpPr>
        <p:spPr>
          <a:xfrm>
            <a:off x="1145038" y="244981"/>
            <a:ext cx="9857345" cy="120032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ПЛАНИРУЯ </a:t>
            </a:r>
            <a:r>
              <a:rPr lang="ru-RU" sz="2400" b="1" dirty="0">
                <a:solidFill>
                  <a:srgbClr val="C00000"/>
                </a:solidFill>
              </a:rPr>
              <a:t>30 ЛЕТ НАЗАД </a:t>
            </a:r>
            <a:r>
              <a:rPr lang="ru-RU" sz="2400" b="1" dirty="0">
                <a:solidFill>
                  <a:srgbClr val="002060"/>
                </a:solidFill>
              </a:rPr>
              <a:t>РАЗВИТИЕ СУВЕРЕННОЙ БЕЛАРУСИ, </a:t>
            </a:r>
            <a:r>
              <a:rPr lang="ru-RU" sz="2400" b="1" dirty="0">
                <a:solidFill>
                  <a:srgbClr val="C00000"/>
                </a:solidFill>
              </a:rPr>
              <a:t>ПРЕЗИДЕНТ ВО ГЛАВУ ГОСУДАРСТВЕННОЙ ПОЛИТИКИ ПОСТАВИЛ ЧЕЛОВЕКА, ЕГО ИНТЕРЕСЫ И ПОТРЕБНОСТИ </a:t>
            </a:r>
          </a:p>
        </p:txBody>
      </p:sp>
    </p:spTree>
    <p:extLst>
      <p:ext uri="{BB962C8B-B14F-4D97-AF65-F5344CB8AC3E}">
        <p14:creationId xmlns:p14="http://schemas.microsoft.com/office/powerpoint/2010/main" val="3539485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2ED5EAA-1B65-44D0-893E-4AA123EBFB3F}"/>
              </a:ext>
            </a:extLst>
          </p:cNvPr>
          <p:cNvSpPr/>
          <p:nvPr/>
        </p:nvSpPr>
        <p:spPr>
          <a:xfrm>
            <a:off x="0" y="1"/>
            <a:ext cx="1219856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3F2C40-892A-4CA8-84CA-292FE7B2C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0" y="240145"/>
            <a:ext cx="11507143" cy="6117918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9BD89823-C0A9-4173-A04C-5683BF9F8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30507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0A676E-5F26-4C6A-974D-487A4DA638E1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421D4B-8FD5-4EB1-9BB0-18D92485BFFE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1B3A97B-9C76-493A-82F4-6879EDC31156}"/>
              </a:ext>
            </a:extLst>
          </p:cNvPr>
          <p:cNvSpPr/>
          <p:nvPr/>
        </p:nvSpPr>
        <p:spPr>
          <a:xfrm>
            <a:off x="368969" y="4282392"/>
            <a:ext cx="11507143" cy="1569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i="1" dirty="0"/>
              <a:t>   «Мы сумели сделать нашу страну не только суверенной, но и экономически независимой, что гораздо сложнее. У нас сохранена и приумножена общенародная собственность. Наша экономика развивается не за счет чьих-то подачек, а за счет нашего собственного труда».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89D955-C4E8-4DA9-9D8C-B7EDA4BCBF98}"/>
              </a:ext>
            </a:extLst>
          </p:cNvPr>
          <p:cNvSpPr/>
          <p:nvPr/>
        </p:nvSpPr>
        <p:spPr>
          <a:xfrm>
            <a:off x="7971103" y="5669510"/>
            <a:ext cx="3905010" cy="400110"/>
          </a:xfrm>
          <a:prstGeom prst="rect">
            <a:avLst/>
          </a:prstGeom>
          <a:solidFill>
            <a:srgbClr val="FFFFFF">
              <a:alpha val="80000"/>
            </a:srgbClr>
          </a:solidFill>
          <a:effectLst/>
        </p:spPr>
        <p:txBody>
          <a:bodyPr wrap="square">
            <a:spAutoFit/>
          </a:bodyPr>
          <a:lstStyle/>
          <a:p>
            <a:r>
              <a:rPr lang="ru-RU" sz="2000" b="1" dirty="0"/>
              <a:t>Глава государства </a:t>
            </a:r>
            <a:r>
              <a:rPr lang="ru-RU" sz="2000" b="1" dirty="0" err="1"/>
              <a:t>А.Г.Лукашенко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7633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9C62A35-EAB0-4A92-8BA1-A1E03D0A337F}"/>
              </a:ext>
            </a:extLst>
          </p:cNvPr>
          <p:cNvSpPr/>
          <p:nvPr/>
        </p:nvSpPr>
        <p:spPr>
          <a:xfrm>
            <a:off x="0" y="1"/>
            <a:ext cx="1219856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66" name="Picture 6" descr="Picture background">
            <a:extLst>
              <a:ext uri="{FF2B5EF4-FFF2-40B4-BE49-F238E27FC236}">
                <a16:creationId xmlns:a16="http://schemas.microsoft.com/office/drawing/2014/main" id="{940036D6-5075-4052-B063-EF3835B5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21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8F0E12BF-AE99-4462-82B1-44444F26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30507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9D2A778-489A-4722-8A87-4F28408F93C5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20BEE9-F3E1-4A5A-98BE-03DE1546EE0F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0286F6-E3FB-41C7-8B7C-28B337284DC7}"/>
              </a:ext>
            </a:extLst>
          </p:cNvPr>
          <p:cNvSpPr/>
          <p:nvPr/>
        </p:nvSpPr>
        <p:spPr>
          <a:xfrm>
            <a:off x="6562" y="5219384"/>
            <a:ext cx="12178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 СЕРЕДИНЫ </a:t>
            </a:r>
            <a:r>
              <a:rPr lang="ru-RU" sz="2400" b="1" dirty="0">
                <a:solidFill>
                  <a:srgbClr val="C00000"/>
                </a:solidFill>
              </a:rPr>
              <a:t>1990-Х</a:t>
            </a:r>
            <a:r>
              <a:rPr lang="ru-RU" sz="2400" b="1" dirty="0">
                <a:solidFill>
                  <a:srgbClr val="002060"/>
                </a:solidFill>
              </a:rPr>
              <a:t> ГОДОВ В РЕСПУБЛИКЕ БЫЛ </a:t>
            </a:r>
            <a:r>
              <a:rPr lang="ru-RU" sz="2400" b="1" dirty="0">
                <a:solidFill>
                  <a:srgbClr val="C00000"/>
                </a:solidFill>
              </a:rPr>
              <a:t>ДАН СТАРТ ИССЛЕДОВАНИЯМ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 РАЗРАБОТКАМ </a:t>
            </a:r>
            <a:r>
              <a:rPr lang="ru-RU" sz="2400" b="1" dirty="0">
                <a:solidFill>
                  <a:srgbClr val="002060"/>
                </a:solidFill>
              </a:rPr>
              <a:t>НА ОСНОВЕ ТРАДИЦИЙ УНИКАЛЬНОЙ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СОВЕТСКОЙ БЕЛОРУССКОЙ НАУКИ </a:t>
            </a:r>
          </a:p>
        </p:txBody>
      </p:sp>
    </p:spTree>
    <p:extLst>
      <p:ext uri="{BB962C8B-B14F-4D97-AF65-F5344CB8AC3E}">
        <p14:creationId xmlns:p14="http://schemas.microsoft.com/office/powerpoint/2010/main" val="2935088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E96A40A8-04CD-4D3E-9431-105A0BF1B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92" y="9738"/>
            <a:ext cx="12220453" cy="684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55D87F1-8B60-421B-9B7C-85898ADE5735}"/>
              </a:ext>
            </a:extLst>
          </p:cNvPr>
          <p:cNvSpPr/>
          <p:nvPr/>
        </p:nvSpPr>
        <p:spPr>
          <a:xfrm>
            <a:off x="-30445" y="-10954"/>
            <a:ext cx="1222045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0EF4A139-8604-465D-8AC7-C3B2FDBEA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30716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25AC6E-29FA-46C4-BDFE-47CFFB123127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6A0E6EA-88E7-413D-852E-34E35F84591E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39FAD2-5E23-4C9D-95E9-66D0A3DD4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159" y="1420856"/>
            <a:ext cx="4134678" cy="2324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0" name="Picture 4" descr="Picture background">
            <a:extLst>
              <a:ext uri="{FF2B5EF4-FFF2-40B4-BE49-F238E27FC236}">
                <a16:creationId xmlns:a16="http://schemas.microsoft.com/office/drawing/2014/main" id="{695F60BF-01FD-45A4-B5C8-603B0EC66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61" y="3926312"/>
            <a:ext cx="5168391" cy="2411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Picture background">
            <a:extLst>
              <a:ext uri="{FF2B5EF4-FFF2-40B4-BE49-F238E27FC236}">
                <a16:creationId xmlns:a16="http://schemas.microsoft.com/office/drawing/2014/main" id="{EA6E0642-7FE8-47AD-9412-478D979299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9361" y="32441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6" name="Picture 10" descr="Picture background">
            <a:extLst>
              <a:ext uri="{FF2B5EF4-FFF2-40B4-BE49-F238E27FC236}">
                <a16:creationId xmlns:a16="http://schemas.microsoft.com/office/drawing/2014/main" id="{6CF79B16-29C2-4185-BF29-747629F3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61" y="1420856"/>
            <a:ext cx="5168391" cy="2348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8" name="Picture 12" descr="Picture background">
            <a:extLst>
              <a:ext uri="{FF2B5EF4-FFF2-40B4-BE49-F238E27FC236}">
                <a16:creationId xmlns:a16="http://schemas.microsoft.com/office/drawing/2014/main" id="{F3D5F605-CD27-43B1-B7D4-85634A7A5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159" y="3926311"/>
            <a:ext cx="4134678" cy="2411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9369282-2FB1-47D2-B75E-084693455928}"/>
              </a:ext>
            </a:extLst>
          </p:cNvPr>
          <p:cNvSpPr/>
          <p:nvPr/>
        </p:nvSpPr>
        <p:spPr>
          <a:xfrm>
            <a:off x="1112955" y="240145"/>
            <a:ext cx="10615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В 2000-Е ГОДЫ РЕАЛИЗОВАНЫ МНОГИЕ ВЫСОКОТЕХНОЛОГИЧЕСКИЕ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 ИНФРАСТРУКТУРНЫЕ ПРОЕКТЫ</a:t>
            </a:r>
            <a:r>
              <a:rPr lang="ru-RU" sz="2400" b="1" dirty="0">
                <a:solidFill>
                  <a:srgbClr val="002060"/>
                </a:solidFill>
              </a:rPr>
              <a:t>, КОТОРЫЕ СЕГОДНЯ ЯВЛЯЮТСЯ ДРАЙВЕРАМИ РАЗВИТИЯ БЕЛАРУСИ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56EA864-792B-487C-8F88-D4D1B7B69E99}"/>
              </a:ext>
            </a:extLst>
          </p:cNvPr>
          <p:cNvSpPr/>
          <p:nvPr/>
        </p:nvSpPr>
        <p:spPr>
          <a:xfrm>
            <a:off x="1053207" y="3283558"/>
            <a:ext cx="974818" cy="461665"/>
          </a:xfrm>
          <a:prstGeom prst="rect">
            <a:avLst/>
          </a:prstGeom>
          <a:solidFill>
            <a:srgbClr val="E6E6E6"/>
          </a:solidFill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ЗАВОД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</a:rPr>
              <a:t>«БЕЛДЖИ»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F03AFA5-9115-42E0-99EE-25870643B9A7}"/>
              </a:ext>
            </a:extLst>
          </p:cNvPr>
          <p:cNvSpPr/>
          <p:nvPr/>
        </p:nvSpPr>
        <p:spPr>
          <a:xfrm>
            <a:off x="1053207" y="5876501"/>
            <a:ext cx="3655470" cy="4616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ea typeface="Calibri" panose="020F0502020204030204" pitchFamily="34" charset="0"/>
              </a:rPr>
              <a:t>КИТАЙСКО-БЕЛОРУССКИЙ ИНДУСТРИАЛЬНЫЙ ПАРК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ea typeface="Calibri" panose="020F0502020204030204" pitchFamily="34" charset="0"/>
              </a:rPr>
              <a:t>«ВЕЛИКИЙ КАМЕНЬ»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8FA42CF-49BF-436F-9D63-F915954395BB}"/>
              </a:ext>
            </a:extLst>
          </p:cNvPr>
          <p:cNvSpPr/>
          <p:nvPr/>
        </p:nvSpPr>
        <p:spPr>
          <a:xfrm>
            <a:off x="8156780" y="1420950"/>
            <a:ext cx="3094358" cy="27699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ea typeface="Calibri" panose="020F0502020204030204" pitchFamily="34" charset="0"/>
              </a:rPr>
              <a:t>БЕЛОРУССКАЯ АТОМНАЯ ЭЛЕКТРОСТАНЦИЯ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D761C98-8787-470D-A67C-C44E260F36D4}"/>
              </a:ext>
            </a:extLst>
          </p:cNvPr>
          <p:cNvSpPr/>
          <p:nvPr/>
        </p:nvSpPr>
        <p:spPr>
          <a:xfrm>
            <a:off x="7616461" y="3926313"/>
            <a:ext cx="3647929" cy="4616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БЕЛОРУССКАЯ НАЦИОНАЛЬНАЯ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</a:rPr>
              <a:t>БИОТЕХНОЛОГИЧЕСКАЯ КОРПОРАЦИЯ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45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482330BB-08D8-4E41-8CB3-CEBDA6406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15CD559C-CAAE-4439-AE2A-F85B75DEF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30716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109EEA-57B1-40CD-A419-6EFD3822EFD3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F5BD1A-C7DD-4F5D-BD0A-21D66448530B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A21EB89-034C-4A1C-8437-D3E1CD75C22E}"/>
              </a:ext>
            </a:extLst>
          </p:cNvPr>
          <p:cNvSpPr/>
          <p:nvPr/>
        </p:nvSpPr>
        <p:spPr>
          <a:xfrm>
            <a:off x="-265045" y="2266385"/>
            <a:ext cx="86404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3200" b="1" dirty="0">
                <a:solidFill>
                  <a:schemeClr val="bg1"/>
                </a:solidFill>
              </a:rPr>
              <a:t>БЕЛАРУСЬ ПОЛУЧИЛА СТАТУС СОВРЕМЕННОЙ </a:t>
            </a:r>
          </a:p>
          <a:p>
            <a:pPr lvl="1"/>
            <a:r>
              <a:rPr lang="ru-RU" sz="3200" b="1" dirty="0">
                <a:solidFill>
                  <a:schemeClr val="bg1"/>
                </a:solidFill>
              </a:rPr>
              <a:t>КОСМИЧЕСКОЙ ДЕРЖАВЫ</a:t>
            </a:r>
          </a:p>
        </p:txBody>
      </p:sp>
      <p:sp>
        <p:nvSpPr>
          <p:cNvPr id="7" name="AutoShape 4" descr="Picture background">
            <a:extLst>
              <a:ext uri="{FF2B5EF4-FFF2-40B4-BE49-F238E27FC236}">
                <a16:creationId xmlns:a16="http://schemas.microsoft.com/office/drawing/2014/main" id="{80A9629F-051A-43B5-83F9-34F504C66A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9633B5C7-CDE3-499A-8F8B-D7784481F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34" y="1088395"/>
            <a:ext cx="3978965" cy="26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148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49D57DED-36BB-43B5-B945-5EA55FD38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4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9BF77C5F-883D-4EF4-958A-6A75F246F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7650544-F02B-4980-9529-17B8E3B4C0FF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014FA7-8EAE-4B04-8658-F48B5095078E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8A956C-DD93-4E64-A60B-635425706EE1}"/>
              </a:ext>
            </a:extLst>
          </p:cNvPr>
          <p:cNvSpPr/>
          <p:nvPr/>
        </p:nvSpPr>
        <p:spPr>
          <a:xfrm>
            <a:off x="6562" y="5157733"/>
            <a:ext cx="12192000" cy="120032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В БЕЛАРУСИ НЕ СТАЛИ СЛЕДОВАТЬ «РЕКОМЕНДАЦИЯМ» МВФ </a:t>
            </a:r>
          </a:p>
          <a:p>
            <a:pPr algn="ctr"/>
            <a:r>
              <a:rPr lang="ru-RU" sz="2400" b="1" dirty="0"/>
              <a:t>(МЕЖДУНАРОДНЫЙ ВАЛЮТНЫЙ ФОНД)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 СОКРАЩЕНИЮ ГОСПОДДЕРЖКИ СЕЛЬХОЗПРЕДПРИЯТИЙ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521191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FE8F2CF-5496-4FF8-A39C-B14FE2209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" b="3"/>
          <a:stretch/>
        </p:blipFill>
        <p:spPr>
          <a:xfrm>
            <a:off x="0" y="0"/>
            <a:ext cx="12185438" cy="6913274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118127E9-68FB-4031-B6E0-FABCA6B0F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49515C-5EA5-42E4-BB79-08A07B1BE48C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DA47C2-8BFE-41E3-AD1B-53AE9677FF13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67EB3D-9324-4A79-A7CB-BEFC45B8D889}"/>
              </a:ext>
            </a:extLst>
          </p:cNvPr>
          <p:cNvSpPr/>
          <p:nvPr/>
        </p:nvSpPr>
        <p:spPr>
          <a:xfrm>
            <a:off x="0" y="3382721"/>
            <a:ext cx="12185438" cy="120032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БЕЛОРУСЫ</a:t>
            </a:r>
            <a:r>
              <a:rPr lang="ru-RU" sz="2400" b="1" dirty="0"/>
              <a:t> НЕ ТОЛЬКО САМИ СЕБЯ </a:t>
            </a:r>
            <a:r>
              <a:rPr lang="ru-RU" sz="2400" b="1" dirty="0">
                <a:solidFill>
                  <a:srgbClr val="C00000"/>
                </a:solidFill>
              </a:rPr>
              <a:t>ОБЕСПЕЧИВАЮТ</a:t>
            </a:r>
            <a:r>
              <a:rPr lang="ru-RU" sz="2400" b="1" dirty="0"/>
              <a:t> ПРОДОВОЛЬСТВИЕМ </a:t>
            </a:r>
          </a:p>
          <a:p>
            <a:pPr algn="ctr"/>
            <a:r>
              <a:rPr lang="ru-RU" sz="2400" b="1" dirty="0"/>
              <a:t>(ПРИЧЕМ ЗА СЧЕТ СОБСТВЕННОГО ПРОИЗВОДСТВА), </a:t>
            </a:r>
          </a:p>
          <a:p>
            <a:pPr algn="ctr"/>
            <a:r>
              <a:rPr lang="ru-RU" sz="2400" b="1" dirty="0"/>
              <a:t>НО И </a:t>
            </a:r>
            <a:r>
              <a:rPr lang="ru-RU" sz="2400" b="1" dirty="0">
                <a:solidFill>
                  <a:srgbClr val="C00000"/>
                </a:solidFill>
              </a:rPr>
              <a:t>ВОШЛИ</a:t>
            </a:r>
            <a:r>
              <a:rPr lang="ru-RU" sz="2400" b="1" dirty="0"/>
              <a:t> В ПЯТЕРКУ ЕГО КРУПНЕЙШИХ ЭКСПОРТЕРОВ В ЕВРОПЕ </a:t>
            </a:r>
          </a:p>
        </p:txBody>
      </p:sp>
      <p:sp>
        <p:nvSpPr>
          <p:cNvPr id="15" name="AutoShape 12" descr="Picture background">
            <a:extLst>
              <a:ext uri="{FF2B5EF4-FFF2-40B4-BE49-F238E27FC236}">
                <a16:creationId xmlns:a16="http://schemas.microsoft.com/office/drawing/2014/main" id="{CE23278F-FD9B-41C6-A3A4-214CC556A4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2" name="Picture 16" descr="Picture background">
            <a:extLst>
              <a:ext uri="{FF2B5EF4-FFF2-40B4-BE49-F238E27FC236}">
                <a16:creationId xmlns:a16="http://schemas.microsoft.com/office/drawing/2014/main" id="{81F8ED1A-D597-45A6-9863-89287AD75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0" b="90000" l="10000" r="90000">
                        <a14:foregroundMark x1="47083" y1="25750" x2="73083" y2="40125"/>
                        <a14:foregroundMark x1="73083" y1="40125" x2="87333" y2="54000"/>
                        <a14:foregroundMark x1="75667" y1="9750" x2="75667" y2="9750"/>
                        <a14:backgroundMark x1="27917" y1="30750" x2="27917" y2="30750"/>
                        <a14:backgroundMark x1="23417" y1="35125" x2="64000" y2="11750"/>
                        <a14:backgroundMark x1="64000" y1="11750" x2="64667" y2="11750"/>
                        <a14:backgroundMark x1="18750" y1="37250" x2="12167" y2="40125"/>
                        <a14:backgroundMark x1="12167" y1="40125" x2="9917" y2="45875"/>
                        <a14:backgroundMark x1="11750" y1="51250" x2="17833" y2="81875"/>
                        <a14:backgroundMark x1="17833" y1="81875" x2="20000" y2="85750"/>
                        <a14:backgroundMark x1="20917" y1="89250" x2="17750" y2="80125"/>
                        <a14:backgroundMark x1="17750" y1="80125" x2="16583" y2="69625"/>
                        <a14:backgroundMark x1="34167" y1="89250" x2="61000" y2="76625"/>
                        <a14:backgroundMark x1="61000" y1="76625" x2="65667" y2="84875"/>
                        <a14:backgroundMark x1="65667" y1="84875" x2="68417" y2="87375"/>
                        <a14:backgroundMark x1="51417" y1="50750" x2="51417" y2="50750"/>
                        <a14:backgroundMark x1="53417" y1="60750" x2="53417" y2="60750"/>
                        <a14:backgroundMark x1="56083" y1="71750" x2="56083" y2="71750"/>
                        <a14:backgroundMark x1="44583" y1="27875" x2="46750" y2="33750"/>
                        <a14:backgroundMark x1="48000" y1="40500" x2="49250" y2="46125"/>
                        <a14:backgroundMark x1="50167" y1="49625" x2="52083" y2="57250"/>
                        <a14:backgroundMark x1="52833" y1="58250" x2="55000" y2="68000"/>
                        <a14:backgroundMark x1="55000" y1="68000" x2="54667" y2="77875"/>
                        <a14:backgroundMark x1="54667" y1="77875" x2="54250" y2="78500"/>
                        <a14:backgroundMark x1="46167" y1="33500" x2="48500" y2="41250"/>
                        <a14:backgroundMark x1="58750" y1="74750" x2="65417" y2="73625"/>
                        <a14:backgroundMark x1="65417" y1="73625" x2="90500" y2="57750"/>
                        <a14:backgroundMark x1="54833" y1="76000" x2="30583" y2="90250"/>
                        <a14:backgroundMark x1="64667" y1="70875" x2="77750" y2="64250"/>
                        <a14:backgroundMark x1="77750" y1="64250" x2="78000" y2="64250"/>
                        <a14:backgroundMark x1="80500" y1="11375" x2="89833" y2="49375"/>
                        <a14:backgroundMark x1="89833" y1="49375" x2="89833" y2="5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304" y="1125250"/>
            <a:ext cx="2870808" cy="191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91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7F738A-3F92-45F0-90ED-EE0B38ED0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2" y="0"/>
            <a:ext cx="12192000" cy="6858000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729089F1-B4C2-423C-BE78-F946B3EAE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4090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CAB23CF-CF8C-4D24-9917-F60C9EEABED8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A5E00F-C15D-4B16-BDDB-F79954D122E5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046368C-94C1-4B16-AD77-5DA296BD8AD7}"/>
              </a:ext>
            </a:extLst>
          </p:cNvPr>
          <p:cNvSpPr/>
          <p:nvPr/>
        </p:nvSpPr>
        <p:spPr>
          <a:xfrm>
            <a:off x="-6562" y="4611901"/>
            <a:ext cx="12192000" cy="83099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   «Мы сделали интересы белорусов приоритетом нашей экономической политики. Социальное государство – это наш неизменный национальный бренд».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0BAA460-7504-476E-BF3A-5E537ECF4ED7}"/>
              </a:ext>
            </a:extLst>
          </p:cNvPr>
          <p:cNvSpPr/>
          <p:nvPr/>
        </p:nvSpPr>
        <p:spPr>
          <a:xfrm>
            <a:off x="8293552" y="5442898"/>
            <a:ext cx="3905010" cy="400110"/>
          </a:xfrm>
          <a:prstGeom prst="rect">
            <a:avLst/>
          </a:prstGeom>
          <a:solidFill>
            <a:srgbClr val="FFFFFF">
              <a:alpha val="80000"/>
            </a:srgbClr>
          </a:solidFill>
          <a:effectLst/>
        </p:spPr>
        <p:txBody>
          <a:bodyPr wrap="square">
            <a:spAutoFit/>
          </a:bodyPr>
          <a:lstStyle/>
          <a:p>
            <a:r>
              <a:rPr lang="ru-RU" sz="2000" b="1" dirty="0"/>
              <a:t>Глава государства </a:t>
            </a:r>
            <a:r>
              <a:rPr lang="ru-RU" sz="2000" b="1" dirty="0" err="1"/>
              <a:t>А.Г.Лукашенко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1791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Picture background">
            <a:extLst>
              <a:ext uri="{FF2B5EF4-FFF2-40B4-BE49-F238E27FC236}">
                <a16:creationId xmlns:a16="http://schemas.microsoft.com/office/drawing/2014/main" id="{E3C73679-B986-42AC-92C2-5B2279C58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70B5C14-0884-4050-AA2D-5D56C5933FF6}"/>
              </a:ext>
            </a:extLst>
          </p:cNvPr>
          <p:cNvSpPr/>
          <p:nvPr/>
        </p:nvSpPr>
        <p:spPr>
          <a:xfrm>
            <a:off x="-30445" y="-10954"/>
            <a:ext cx="12220452" cy="635400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7B9550C0-AB55-48E4-AB38-9009AA21D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44285A-3E7E-4F61-BD78-F4FE20B7F727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F7F8A6-2C97-4FF7-90C9-AC1B5CBA5FC0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C6CECD-F601-4E67-B890-0C12C6545C9A}"/>
              </a:ext>
            </a:extLst>
          </p:cNvPr>
          <p:cNvSpPr/>
          <p:nvPr/>
        </p:nvSpPr>
        <p:spPr>
          <a:xfrm>
            <a:off x="-40993" y="2767280"/>
            <a:ext cx="12231000" cy="132343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ДАЖЕ В УСЛОВИЯХ БЕСПРЕЦЕДЕНТНОГО ВНЕШНЕГО ДАВЛЕНИЯ НА НАШУ СТРАНУ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В БЕЛАРУСИ ОДИН ИЗ САМЫХ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НИЗКИХ УРОВНЕЙ МАЛООБЕСПЕЧЕННОСТИ (БЕДНОСТИ) НАСЕЛЕНИЯ</a:t>
            </a:r>
          </a:p>
        </p:txBody>
      </p:sp>
      <p:sp>
        <p:nvSpPr>
          <p:cNvPr id="7" name="AutoShape 6" descr="Picture background">
            <a:extLst>
              <a:ext uri="{FF2B5EF4-FFF2-40B4-BE49-F238E27FC236}">
                <a16:creationId xmlns:a16="http://schemas.microsoft.com/office/drawing/2014/main" id="{F5CC075C-C8CF-4121-A427-45F23D491C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Picture background">
            <a:extLst>
              <a:ext uri="{FF2B5EF4-FFF2-40B4-BE49-F238E27FC236}">
                <a16:creationId xmlns:a16="http://schemas.microsoft.com/office/drawing/2014/main" id="{549841B0-DDF4-4974-9C74-3430E1A104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Picture background">
            <a:extLst>
              <a:ext uri="{FF2B5EF4-FFF2-40B4-BE49-F238E27FC236}">
                <a16:creationId xmlns:a16="http://schemas.microsoft.com/office/drawing/2014/main" id="{99BF714B-1C84-4059-A682-DDD00EBA11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4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Фото  Казинформ ">
            <a:extLst>
              <a:ext uri="{FF2B5EF4-FFF2-40B4-BE49-F238E27FC236}">
                <a16:creationId xmlns:a16="http://schemas.microsoft.com/office/drawing/2014/main" id="{3B6BAAA6-A203-4368-81D8-5B7DC7D4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" y="28691"/>
            <a:ext cx="12178877" cy="68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Pilot\Downloads\Логотип ГИИЦ.png">
            <a:extLst>
              <a:ext uri="{FF2B5EF4-FFF2-40B4-BE49-F238E27FC236}">
                <a16:creationId xmlns:a16="http://schemas.microsoft.com/office/drawing/2014/main" id="{C46BD513-15B4-4624-AAE7-FAE1E23AF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320414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9AFE92-C371-4092-9AF7-B15960E12367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B676B5B-2FC2-4834-B1D1-153A82F35ED4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647E260-8558-4637-9B96-E6604479AAAA}"/>
              </a:ext>
            </a:extLst>
          </p:cNvPr>
          <p:cNvSpPr/>
          <p:nvPr/>
        </p:nvSpPr>
        <p:spPr>
          <a:xfrm>
            <a:off x="-19687" y="5234678"/>
            <a:ext cx="12205125" cy="112338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100" dirty="0"/>
          </a:p>
          <a:p>
            <a:pPr algn="ctr"/>
            <a:r>
              <a:rPr lang="ru-RU" sz="2400" b="1" dirty="0"/>
              <a:t>РЕСПУБЛИКА БЕЛАРУСЬ ЯВЛЯЕТСЯ ОДНОЙ ИЗ САМЫХ МОЛОДЫХ </a:t>
            </a:r>
          </a:p>
          <a:p>
            <a:pPr algn="ctr"/>
            <a:r>
              <a:rPr lang="ru-RU" sz="2400" b="1" dirty="0"/>
              <a:t>ПРЕЗИДЕНТСКИХ РЕСПУБЛИК ИЗ БОЛЕЕ ЧЕМ 150 ГОСУДАРСТВ</a:t>
            </a: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909268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B89037D-3259-4D13-B2CE-4C4C46E3A192}"/>
              </a:ext>
            </a:extLst>
          </p:cNvPr>
          <p:cNvSpPr/>
          <p:nvPr/>
        </p:nvSpPr>
        <p:spPr>
          <a:xfrm>
            <a:off x="-30445" y="-10954"/>
            <a:ext cx="1222045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3DAEB981-A066-4E47-912F-2539458E3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F4DA12-9AC1-409C-B4C5-53B358B28A13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A8E107-CCB6-4068-8722-87C3BB05E8B0}"/>
              </a:ext>
            </a:extLst>
          </p:cNvPr>
          <p:cNvSpPr/>
          <p:nvPr/>
        </p:nvSpPr>
        <p:spPr>
          <a:xfrm>
            <a:off x="895995" y="3915486"/>
            <a:ext cx="11065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 ПЕРИОД 1991–2023 ГГ. РЕАЛЬНЫЕ ДЕНЕЖНЫЕ ДОХОДЫ </a:t>
            </a:r>
            <a:r>
              <a:rPr lang="ru-RU" b="1" dirty="0">
                <a:solidFill>
                  <a:srgbClr val="002060"/>
                </a:solidFill>
              </a:rPr>
              <a:t>НАСЕЛЕНИЯ ВЫРОСЛИ ПОЧТИ В 5 РАЗ, </a:t>
            </a:r>
          </a:p>
          <a:p>
            <a:r>
              <a:rPr lang="ru-RU" b="1" dirty="0">
                <a:solidFill>
                  <a:srgbClr val="C00000"/>
                </a:solidFill>
              </a:rPr>
              <a:t>РЕАЛЬНАЯ ЗАРАБОТНАЯ ПЛАТА </a:t>
            </a:r>
            <a:r>
              <a:rPr lang="ru-RU" b="1" dirty="0">
                <a:solidFill>
                  <a:srgbClr val="002060"/>
                </a:solidFill>
              </a:rPr>
              <a:t>– ПРАКТИЧЕСКИ В 7 РАЗ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7A0C4D-BA09-4397-AF55-5669322A6D49}"/>
              </a:ext>
            </a:extLst>
          </p:cNvPr>
          <p:cNvSpPr/>
          <p:nvPr/>
        </p:nvSpPr>
        <p:spPr>
          <a:xfrm>
            <a:off x="-32438" y="5582891"/>
            <a:ext cx="5780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C00000"/>
                </a:solidFill>
              </a:rPr>
              <a:t>ПОКАЗАТЕЛЬ ОБЕСПЕЧЕННОСТИ НАСЕЛЕНИЯ ЖИЛЬЕМ</a:t>
            </a:r>
            <a:r>
              <a:rPr lang="ru-RU" b="1" dirty="0"/>
              <a:t> </a:t>
            </a:r>
            <a:r>
              <a:rPr lang="ru-RU" b="1" dirty="0">
                <a:solidFill>
                  <a:srgbClr val="002060"/>
                </a:solidFill>
              </a:rPr>
              <a:t>УВЕЛИЧИЛСЯ С 1991 ГОДА БОЛЕЕ ЧЕМ В 1,5 РАЗА</a:t>
            </a:r>
          </a:p>
        </p:txBody>
      </p:sp>
      <p:sp>
        <p:nvSpPr>
          <p:cNvPr id="9" name="AutoShape 2" descr="Picture background">
            <a:extLst>
              <a:ext uri="{FF2B5EF4-FFF2-40B4-BE49-F238E27FC236}">
                <a16:creationId xmlns:a16="http://schemas.microsoft.com/office/drawing/2014/main" id="{883DA108-873F-4289-8B6F-475003FB53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6B53AC-0A9C-44F5-A435-6079AA8B5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b="48144"/>
          <a:stretch/>
        </p:blipFill>
        <p:spPr>
          <a:xfrm>
            <a:off x="5750363" y="4513039"/>
            <a:ext cx="3144998" cy="17294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20849E4-86B3-4D03-97BC-ED277D608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34" y="348106"/>
            <a:ext cx="10359856" cy="35914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6E1E62-D9F4-4E56-92BE-3302C10B69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48144"/>
          <a:stretch/>
        </p:blipFill>
        <p:spPr>
          <a:xfrm>
            <a:off x="8895361" y="4537781"/>
            <a:ext cx="3144998" cy="17294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745BBE-731C-4D87-A34B-3947BC422812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49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658C9C6-883D-407D-BAB2-6B9698EF9D6D}"/>
              </a:ext>
            </a:extLst>
          </p:cNvPr>
          <p:cNvSpPr/>
          <p:nvPr/>
        </p:nvSpPr>
        <p:spPr>
          <a:xfrm>
            <a:off x="-30445" y="-10954"/>
            <a:ext cx="1222045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pic>
        <p:nvPicPr>
          <p:cNvPr id="19460" name="Picture 4" descr="Picture background">
            <a:extLst>
              <a:ext uri="{FF2B5EF4-FFF2-40B4-BE49-F238E27FC236}">
                <a16:creationId xmlns:a16="http://schemas.microsoft.com/office/drawing/2014/main" id="{696E6844-87BC-41FA-9431-0043A1A6A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" y="3229071"/>
            <a:ext cx="4904984" cy="3128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CE09DF-09DD-4E58-9429-8348CE72D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546" y="236969"/>
            <a:ext cx="7287016" cy="6121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D4B3AE8F-4C8F-4B20-A6D6-DCAAF0645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95283F-E64C-44C3-812B-3C138C7E2109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pic>
        <p:nvPicPr>
          <p:cNvPr id="19462" name="Picture 6" descr="Picture background">
            <a:extLst>
              <a:ext uri="{FF2B5EF4-FFF2-40B4-BE49-F238E27FC236}">
                <a16:creationId xmlns:a16="http://schemas.microsoft.com/office/drawing/2014/main" id="{B24DFFE8-18E4-4AF9-BFE3-9A23314AD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79" y="255159"/>
            <a:ext cx="3896112" cy="1865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7049641-0258-4756-9477-87C352A88F5A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081C72-1484-45C2-8A16-150F2B807943}"/>
              </a:ext>
            </a:extLst>
          </p:cNvPr>
          <p:cNvSpPr/>
          <p:nvPr/>
        </p:nvSpPr>
        <p:spPr>
          <a:xfrm>
            <a:off x="-39001" y="2106060"/>
            <a:ext cx="4950547" cy="110799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ОДНО ИЗ КЛЮЧЕВЫХ НАПРАВЛЕНИЙ 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ГОСУДАРСТВЕННОЙ ПОЛИТИКИ –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</a:rPr>
              <a:t>ПОВЫШЕНИЕ БЛАГОПОЛУЧИЯ СЕМЕЙ</a:t>
            </a:r>
          </a:p>
        </p:txBody>
      </p:sp>
      <p:sp>
        <p:nvSpPr>
          <p:cNvPr id="7" name="AutoShape 2" descr="Picture background">
            <a:extLst>
              <a:ext uri="{FF2B5EF4-FFF2-40B4-BE49-F238E27FC236}">
                <a16:creationId xmlns:a16="http://schemas.microsoft.com/office/drawing/2014/main" id="{191ED86E-25FB-46E3-BFA4-8E73CB8F79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225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20071C-166B-4D6D-B6A2-3FC946C4B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0145"/>
            <a:ext cx="4199092" cy="2956071"/>
          </a:xfrm>
          <a:prstGeom prst="rect">
            <a:avLst/>
          </a:prstGeom>
        </p:spPr>
      </p:pic>
      <p:pic>
        <p:nvPicPr>
          <p:cNvPr id="20488" name="Picture 8" descr="Picture background">
            <a:extLst>
              <a:ext uri="{FF2B5EF4-FFF2-40B4-BE49-F238E27FC236}">
                <a16:creationId xmlns:a16="http://schemas.microsoft.com/office/drawing/2014/main" id="{C6ECB8A8-0E21-44C9-819F-1B94007B5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60" y="3196216"/>
            <a:ext cx="4428633" cy="316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Picture background">
            <a:extLst>
              <a:ext uri="{FF2B5EF4-FFF2-40B4-BE49-F238E27FC236}">
                <a16:creationId xmlns:a16="http://schemas.microsoft.com/office/drawing/2014/main" id="{1027DF01-7DE1-416B-9B87-7F43EE49A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"/>
          <a:stretch/>
        </p:blipFill>
        <p:spPr bwMode="auto">
          <a:xfrm>
            <a:off x="6563" y="3196216"/>
            <a:ext cx="3551150" cy="332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BF4EAB7C-80CC-438E-B799-8ED79F305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189E94-8508-4CEB-833D-ACE2DA6DB8A3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E4A327-8812-4997-97EE-D189995C1F9B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pic>
        <p:nvPicPr>
          <p:cNvPr id="20482" name="Picture 2" descr="Picture background">
            <a:extLst>
              <a:ext uri="{FF2B5EF4-FFF2-40B4-BE49-F238E27FC236}">
                <a16:creationId xmlns:a16="http://schemas.microsoft.com/office/drawing/2014/main" id="{E5A62A76-76BB-456A-9F78-F8A6BF1BF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/>
          <a:stretch/>
        </p:blipFill>
        <p:spPr bwMode="auto">
          <a:xfrm>
            <a:off x="7753509" y="3196214"/>
            <a:ext cx="4445053" cy="31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Picture background">
            <a:extLst>
              <a:ext uri="{FF2B5EF4-FFF2-40B4-BE49-F238E27FC236}">
                <a16:creationId xmlns:a16="http://schemas.microsoft.com/office/drawing/2014/main" id="{FDE1014E-15C9-4658-8220-FF63DF071A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0" name="Picture 10" descr="Picture background">
            <a:extLst>
              <a:ext uri="{FF2B5EF4-FFF2-40B4-BE49-F238E27FC236}">
                <a16:creationId xmlns:a16="http://schemas.microsoft.com/office/drawing/2014/main" id="{C881E27A-7F24-4670-85EF-2CA7962D1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67" y="240144"/>
            <a:ext cx="4444495" cy="295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Picture background">
            <a:extLst>
              <a:ext uri="{FF2B5EF4-FFF2-40B4-BE49-F238E27FC236}">
                <a16:creationId xmlns:a16="http://schemas.microsoft.com/office/drawing/2014/main" id="{D578B3CE-9135-4E57-B11F-AA4EE5E3D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" r="7"/>
          <a:stretch/>
        </p:blipFill>
        <p:spPr bwMode="auto">
          <a:xfrm>
            <a:off x="3554137" y="227499"/>
            <a:ext cx="4199093" cy="298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2BB4D66-DBB8-4AF9-BA0B-6C38129D84AD}"/>
              </a:ext>
            </a:extLst>
          </p:cNvPr>
          <p:cNvSpPr/>
          <p:nvPr/>
        </p:nvSpPr>
        <p:spPr>
          <a:xfrm>
            <a:off x="1280387" y="2991383"/>
            <a:ext cx="9631226" cy="46166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ОСОБУЮ ЗАБОТУ ГОСУДАРСТВО ПРОЯВЛЯЕТ О СТАРШЕМ ПОКОЛЕНИИ </a:t>
            </a:r>
          </a:p>
        </p:txBody>
      </p:sp>
    </p:spTree>
    <p:extLst>
      <p:ext uri="{BB962C8B-B14F-4D97-AF65-F5344CB8AC3E}">
        <p14:creationId xmlns:p14="http://schemas.microsoft.com/office/powerpoint/2010/main" val="4224523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 background">
            <a:extLst>
              <a:ext uri="{FF2B5EF4-FFF2-40B4-BE49-F238E27FC236}">
                <a16:creationId xmlns:a16="http://schemas.microsoft.com/office/drawing/2014/main" id="{B59912C5-E8AC-4A6F-A055-EE6E270AF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" y="0"/>
            <a:ext cx="121788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A1B67169-244D-4A84-A713-1CA2617D4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DFFBEA-9FB4-417F-BA85-0DDECA2E5AE3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36B0D2-9484-41F1-909E-7111E53A242C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2A0BF7-4444-4C00-90F7-1C3368F471F4}"/>
              </a:ext>
            </a:extLst>
          </p:cNvPr>
          <p:cNvSpPr/>
          <p:nvPr/>
        </p:nvSpPr>
        <p:spPr>
          <a:xfrm>
            <a:off x="6562" y="5171090"/>
            <a:ext cx="12178875" cy="83099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 БЕЛАРУСИ ГАРАНТИРОВАНА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БЕСПЛАТНАЯ И ДОСТУПНАЯ МЕДИЦИНСКАЯ ПОМОЩЬ </a:t>
            </a:r>
          </a:p>
        </p:txBody>
      </p:sp>
    </p:spTree>
    <p:extLst>
      <p:ext uri="{BB962C8B-B14F-4D97-AF65-F5344CB8AC3E}">
        <p14:creationId xmlns:p14="http://schemas.microsoft.com/office/powerpoint/2010/main" val="2369683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cture background">
            <a:extLst>
              <a:ext uri="{FF2B5EF4-FFF2-40B4-BE49-F238E27FC236}">
                <a16:creationId xmlns:a16="http://schemas.microsoft.com/office/drawing/2014/main" id="{A5E576D3-FCDE-4E70-AE91-2C668D256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8029E598-2BA9-487F-98CC-B3EE526CB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4090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19AD76-645C-4ABA-A5F1-A0E5982FF081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BAAEEB-18AD-4CB8-AB1C-1DEF55859876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956620C-DD89-4CB1-AFAF-A239665E636F}"/>
              </a:ext>
            </a:extLst>
          </p:cNvPr>
          <p:cNvSpPr/>
          <p:nvPr/>
        </p:nvSpPr>
        <p:spPr>
          <a:xfrm>
            <a:off x="-6562" y="4517839"/>
            <a:ext cx="12192000" cy="120032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ПРИНЯТЫЕ БЕЛОРУССКИМ РУКОВОДСТВОМ РЕШЕНИЯ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В ОТНОШЕНИИ ПАНДЕМИИ COVD-19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ОКАЗАЛИСЬ АБСОЛЮТНО ПРАВИЛЬНЫМИ И ОБОСНОВАННЫМИ</a:t>
            </a:r>
          </a:p>
        </p:txBody>
      </p:sp>
    </p:spTree>
    <p:extLst>
      <p:ext uri="{BB962C8B-B14F-4D97-AF65-F5344CB8AC3E}">
        <p14:creationId xmlns:p14="http://schemas.microsoft.com/office/powerpoint/2010/main" val="3020064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CBE120-FAB7-4BB0-AF9B-669AAA7B5B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80"/>
          <a:stretch/>
        </p:blipFill>
        <p:spPr>
          <a:xfrm>
            <a:off x="6561" y="0"/>
            <a:ext cx="12192001" cy="6358062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56E98446-D4ED-498B-B3F3-317D033D1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4090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C478F2-818F-439C-BAF6-49F637247832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C4C015-E5C3-467C-BAF5-B26ADBB06856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7CFE3F-4625-4048-9F3B-B80A0B277D2C}"/>
              </a:ext>
            </a:extLst>
          </p:cNvPr>
          <p:cNvSpPr/>
          <p:nvPr/>
        </p:nvSpPr>
        <p:spPr>
          <a:xfrm>
            <a:off x="5287720" y="617899"/>
            <a:ext cx="6917403" cy="120032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ЗДРАВООХРАНЕНИЕ РЕСПУБЛИКИ БЕЛАРУСЬ ОБЛАДАЕТ ПРАКТИЧЕСКИ ВСЕМ СПЕКТРОМ ОКАЗАНИЯ МЕДИЦИНСКИХ УСЛУГ</a:t>
            </a:r>
            <a:r>
              <a:rPr lang="ru-RU" b="1" dirty="0">
                <a:solidFill>
                  <a:srgbClr val="002060"/>
                </a:solidFill>
              </a:rPr>
              <a:t>, ЧТО ПОЗВОЛИЛО СВЕСТИ ДО МИНИМУМА НАПРАВЛЕНИЕ НАШИХ ГРАЖДАН НА ЛЕЧЕНИЕ ЗА РУБЕЖ</a:t>
            </a:r>
          </a:p>
        </p:txBody>
      </p:sp>
    </p:spTree>
    <p:extLst>
      <p:ext uri="{BB962C8B-B14F-4D97-AF65-F5344CB8AC3E}">
        <p14:creationId xmlns:p14="http://schemas.microsoft.com/office/powerpoint/2010/main" val="2649219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A150594-83F2-4940-B9A6-9DDC09661E32}"/>
              </a:ext>
            </a:extLst>
          </p:cNvPr>
          <p:cNvSpPr/>
          <p:nvPr/>
        </p:nvSpPr>
        <p:spPr>
          <a:xfrm>
            <a:off x="-30445" y="-10954"/>
            <a:ext cx="1222045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E118EA37-BB9A-425B-9FC1-DA1C9A695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4090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025983-FDFE-4DD7-A630-FF774950ED02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5D783F-EFB8-4E4E-9665-1A062FBAE76D}"/>
              </a:ext>
            </a:extLst>
          </p:cNvPr>
          <p:cNvSpPr/>
          <p:nvPr/>
        </p:nvSpPr>
        <p:spPr>
          <a:xfrm>
            <a:off x="316896" y="1002808"/>
            <a:ext cx="6568039" cy="193899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 РЕСПУБЛИКЕ БЕЛАРУСЬ </a:t>
            </a:r>
          </a:p>
          <a:p>
            <a:pPr algn="ctr"/>
            <a:r>
              <a:rPr lang="ru-RU" sz="2400" b="1" dirty="0"/>
              <a:t>СОЗДАНЫ НЕОБХОДИМЫЕ УСЛОВИЯ </a:t>
            </a:r>
          </a:p>
          <a:p>
            <a:pPr algn="ctr"/>
            <a:r>
              <a:rPr lang="ru-RU" sz="2400" b="1" dirty="0"/>
              <a:t>ДЛЯ РЕАЛИЗАЦИИ </a:t>
            </a:r>
            <a:r>
              <a:rPr lang="ru-RU" sz="2400" b="1" dirty="0">
                <a:solidFill>
                  <a:srgbClr val="C00000"/>
                </a:solidFill>
              </a:rPr>
              <a:t>КОНСТИТУЦИОННОГО ПРАВА </a:t>
            </a:r>
            <a:r>
              <a:rPr lang="ru-RU" sz="2400" b="1" dirty="0"/>
              <a:t>ГРАЖДАН СТРАНЫ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НА ПОЛУЧЕНИЕ ОБРАЗОВАНИЯ </a:t>
            </a:r>
          </a:p>
        </p:txBody>
      </p:sp>
      <p:pic>
        <p:nvPicPr>
          <p:cNvPr id="15362" name="Picture 2" descr="Picture background">
            <a:extLst>
              <a:ext uri="{FF2B5EF4-FFF2-40B4-BE49-F238E27FC236}">
                <a16:creationId xmlns:a16="http://schemas.microsoft.com/office/drawing/2014/main" id="{7A66DFA5-8A9D-4532-84E9-8D0200523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15" y="240145"/>
            <a:ext cx="4978747" cy="3319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Picture background">
            <a:extLst>
              <a:ext uri="{FF2B5EF4-FFF2-40B4-BE49-F238E27FC236}">
                <a16:creationId xmlns:a16="http://schemas.microsoft.com/office/drawing/2014/main" id="{8B6BE43A-5613-4AF9-B3BB-6F93D8AD9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14" y="3558813"/>
            <a:ext cx="4978748" cy="2799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Picture background">
            <a:extLst>
              <a:ext uri="{FF2B5EF4-FFF2-40B4-BE49-F238E27FC236}">
                <a16:creationId xmlns:a16="http://schemas.microsoft.com/office/drawing/2014/main" id="{0AB305F7-F0FB-4041-AF45-E9E8491B5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6407"/>
            <a:ext cx="3648301" cy="2703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Picture background">
            <a:extLst>
              <a:ext uri="{FF2B5EF4-FFF2-40B4-BE49-F238E27FC236}">
                <a16:creationId xmlns:a16="http://schemas.microsoft.com/office/drawing/2014/main" id="{732490E3-FB55-4A89-9E1F-EBB8B64DB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33" y="3656407"/>
            <a:ext cx="3599800" cy="2709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98E97B5-06E8-4DDB-94C6-338709DF1D37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57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id="{6CDCC489-0A1E-4943-A105-B5D5DBDE5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1"/>
            <a:ext cx="12198690" cy="685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29DA75D0-EC78-4B77-BB99-42371B462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1737552-F004-4574-97FE-D7F6C6235AAC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784C2D6-E51D-4B5E-AD3A-309F63006FBD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986214-F8F2-4BA3-9E65-588038D7410C}"/>
              </a:ext>
            </a:extLst>
          </p:cNvPr>
          <p:cNvSpPr/>
          <p:nvPr/>
        </p:nvSpPr>
        <p:spPr>
          <a:xfrm>
            <a:off x="6434" y="5311572"/>
            <a:ext cx="12178876" cy="83099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</a:pPr>
            <a:r>
              <a:rPr lang="ru-RU" sz="2400" b="1" dirty="0"/>
              <a:t>КЛЮЧЕВЫМ ЭЛЕМЕНТОМ ВНУТРЕННЕЙ ПОЛИТИКИ ЯВЛЯЕТСЯ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БЕСКОМПРОМИССНАЯ И РЕШИТЕЛЬНАЯ БОРЬБА С КОРРУПЦИЕЙ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822D90C-3C4C-416E-8FC8-9918352401F2}"/>
              </a:ext>
            </a:extLst>
          </p:cNvPr>
          <p:cNvSpPr/>
          <p:nvPr/>
        </p:nvSpPr>
        <p:spPr>
          <a:xfrm>
            <a:off x="1217794" y="370066"/>
            <a:ext cx="97498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«НЕПРИКАСАЕМЫХ В СТРАНЕ НЕТ».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69C12F1-97A0-4757-9194-CBBC59EA9D74}"/>
              </a:ext>
            </a:extLst>
          </p:cNvPr>
          <p:cNvSpPr/>
          <p:nvPr/>
        </p:nvSpPr>
        <p:spPr>
          <a:xfrm>
            <a:off x="7572539" y="1130929"/>
            <a:ext cx="3905010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Глава государства </a:t>
            </a:r>
            <a:r>
              <a:rPr lang="ru-RU" sz="2000" b="1" dirty="0" err="1">
                <a:solidFill>
                  <a:schemeClr val="bg1"/>
                </a:solidFill>
              </a:rPr>
              <a:t>А.Г.Лукашенко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4093511-AE6E-43B7-A199-9C1444B69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67" b="98390" l="1665" r="89893">
                        <a14:foregroundMark x1="21046" y1="9302" x2="21046" y2="9302"/>
                        <a14:foregroundMark x1="6956" y1="5456" x2="6064" y2="17621"/>
                        <a14:foregroundMark x1="9631" y1="13775" x2="9631" y2="13775"/>
                        <a14:foregroundMark x1="1427" y1="17442" x2="2913" y2="25850"/>
                        <a14:foregroundMark x1="2913" y1="25850" x2="1843" y2="33363"/>
                        <a14:foregroundMark x1="1843" y1="33363" x2="1665" y2="33631"/>
                        <a14:foregroundMark x1="10404" y1="35957" x2="11712" y2="28891"/>
                        <a14:foregroundMark x1="11712" y1="28891" x2="10642" y2="35868"/>
                        <a14:foregroundMark x1="10642" y1="35868" x2="11415" y2="40250"/>
                        <a14:foregroundMark x1="17598" y1="84258" x2="12069" y2="88909"/>
                        <a14:foregroundMark x1="12069" y1="88909" x2="10702" y2="95707"/>
                        <a14:foregroundMark x1="10702" y1="95707" x2="15636" y2="98927"/>
                        <a14:foregroundMark x1="15636" y1="98927" x2="21879" y2="99374"/>
                        <a14:foregroundMark x1="21879" y1="99374" x2="23900" y2="92576"/>
                        <a14:foregroundMark x1="23900" y1="92576" x2="25327" y2="76386"/>
                        <a14:foregroundMark x1="20452" y1="98390" x2="14625" y2="95886"/>
                        <a14:foregroundMark x1="29191" y1="65116" x2="29191" y2="65116"/>
                        <a14:foregroundMark x1="27646" y1="68784" x2="27646" y2="68784"/>
                        <a14:foregroundMark x1="26754" y1="70930" x2="26754" y2="70930"/>
                        <a14:foregroundMark x1="29964" y1="62791" x2="26992" y2="71914"/>
                        <a14:backgroundMark x1="25981" y1="69589" x2="25981" y2="695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5009" y="3330319"/>
            <a:ext cx="4108174" cy="273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1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E6524FE-B4A1-4559-80AB-553D2F53D7F0}"/>
              </a:ext>
            </a:extLst>
          </p:cNvPr>
          <p:cNvSpPr/>
          <p:nvPr/>
        </p:nvSpPr>
        <p:spPr>
          <a:xfrm>
            <a:off x="-30445" y="-10954"/>
            <a:ext cx="1222045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77FFFF45-3D37-427D-AD49-06037A7A9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30716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8A23CA-D4D8-48F2-B7DA-9C10F05186C6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414B60-6A36-4DCB-8D63-B700139207E4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3113B8D-36FC-49FF-BC93-995C12BB6603}"/>
              </a:ext>
            </a:extLst>
          </p:cNvPr>
          <p:cNvSpPr/>
          <p:nvPr/>
        </p:nvSpPr>
        <p:spPr>
          <a:xfrm>
            <a:off x="6562" y="2447805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«Гражданин должен прийти в одну организацию максимум два раза. </a:t>
            </a:r>
          </a:p>
          <a:p>
            <a:pPr algn="ctr"/>
            <a:r>
              <a:rPr lang="ru-RU" sz="2800" b="1" i="1" dirty="0"/>
              <a:t>Первый – чтобы запросить нужный ему документ, </a:t>
            </a:r>
          </a:p>
          <a:p>
            <a:pPr algn="ctr"/>
            <a:r>
              <a:rPr lang="ru-RU" sz="2800" b="1" i="1" dirty="0"/>
              <a:t>второй – чтобы его получить».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055AAA-C154-4EB2-B20C-5A0E6B10D845}"/>
              </a:ext>
            </a:extLst>
          </p:cNvPr>
          <p:cNvSpPr/>
          <p:nvPr/>
        </p:nvSpPr>
        <p:spPr>
          <a:xfrm>
            <a:off x="7856230" y="4117680"/>
            <a:ext cx="3905010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ru-RU" sz="2000" b="1" dirty="0"/>
              <a:t>Глава государства </a:t>
            </a:r>
            <a:r>
              <a:rPr lang="ru-RU" sz="2000" b="1" dirty="0" err="1"/>
              <a:t>А.Г.Лукашенко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2125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FD3D2B-5EA2-4AB5-89E6-A9BD22287D13}"/>
              </a:ext>
            </a:extLst>
          </p:cNvPr>
          <p:cNvSpPr/>
          <p:nvPr/>
        </p:nvSpPr>
        <p:spPr>
          <a:xfrm>
            <a:off x="-30445" y="-10954"/>
            <a:ext cx="1222045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68172E58-148E-4506-82C4-6F1DCCC22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8B40EFE-8445-4D55-B3E4-730CC85002C2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BCE5EF-1613-4D4F-82C7-89BA2838E243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AC9499-6C6D-44DF-AB26-24360552C13E}"/>
              </a:ext>
            </a:extLst>
          </p:cNvPr>
          <p:cNvSpPr/>
          <p:nvPr/>
        </p:nvSpPr>
        <p:spPr>
          <a:xfrm>
            <a:off x="499710" y="2666312"/>
            <a:ext cx="4686459" cy="156966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 ПОСЛЕДНИЕ ГОДЫ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ДЛЯ БЕЛОРУССКОГО ОБЩЕСТВА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ОСОБОЕ ЗНАЧЕНИЕ ПРИОБРЕЛА </a:t>
            </a:r>
            <a:r>
              <a:rPr lang="ru-RU" sz="2400" b="1" dirty="0">
                <a:solidFill>
                  <a:srgbClr val="C00000"/>
                </a:solidFill>
              </a:rPr>
              <a:t>ИСТОРИЧЕСКАЯ ТЕМАТИКА</a:t>
            </a:r>
          </a:p>
        </p:txBody>
      </p:sp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66F911C8-34BE-4FBB-905D-E2C058319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62" y="728642"/>
            <a:ext cx="6944140" cy="5388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torage01.sb.by/iblock/4d5/4d56ad2ec6250da73053932afaa95a67/d16bfc20b28295bbb5b7436ea6f5e7bf.jpg">
            <a:extLst>
              <a:ext uri="{FF2B5EF4-FFF2-40B4-BE49-F238E27FC236}">
                <a16:creationId xmlns:a16="http://schemas.microsoft.com/office/drawing/2014/main" id="{84FE1D22-B971-4432-9EF7-6CA882C30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38" y="457897"/>
            <a:ext cx="3535399" cy="2168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Партизаны входят в освобожденный от немецких оккупантов Минск, июль 1944 года">
            <a:extLst>
              <a:ext uri="{FF2B5EF4-FFF2-40B4-BE49-F238E27FC236}">
                <a16:creationId xmlns:a16="http://schemas.microsoft.com/office/drawing/2014/main" id="{241DCA05-099D-49E2-ADFB-0820AC2C8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38" y="4329017"/>
            <a:ext cx="3535399" cy="1974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949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4BBA3853-D2C1-4211-9E6C-CD0FFBFE1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"/>
          <a:stretch/>
        </p:blipFill>
        <p:spPr bwMode="auto">
          <a:xfrm>
            <a:off x="-6562" y="5011"/>
            <a:ext cx="12185439" cy="6850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B7B67FC-58E2-4F43-A4D7-F7E71B60DB94}"/>
              </a:ext>
            </a:extLst>
          </p:cNvPr>
          <p:cNvSpPr/>
          <p:nvPr/>
        </p:nvSpPr>
        <p:spPr>
          <a:xfrm>
            <a:off x="0" y="1"/>
            <a:ext cx="12198562" cy="6354002"/>
          </a:xfrm>
          <a:prstGeom prst="rect">
            <a:avLst/>
          </a:prstGeom>
          <a:solidFill>
            <a:schemeClr val="bg1">
              <a:lumMod val="95000"/>
              <a:alpha val="69804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D4F1C9EB-6002-4944-94FD-E678F6887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80658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18A649-3508-4830-941B-EACE6744C3D8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pic>
        <p:nvPicPr>
          <p:cNvPr id="51202" name="Picture 2">
            <a:extLst>
              <a:ext uri="{FF2B5EF4-FFF2-40B4-BE49-F238E27FC236}">
                <a16:creationId xmlns:a16="http://schemas.microsoft.com/office/drawing/2014/main" id="{50C66211-126B-4F80-877E-03F19BF5B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"/>
          <a:stretch/>
        </p:blipFill>
        <p:spPr bwMode="auto">
          <a:xfrm>
            <a:off x="1057555" y="503997"/>
            <a:ext cx="3939805" cy="2347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C5889C9-6F06-4CE2-8C6F-FBF993C368D7}"/>
              </a:ext>
            </a:extLst>
          </p:cNvPr>
          <p:cNvSpPr/>
          <p:nvPr/>
        </p:nvSpPr>
        <p:spPr>
          <a:xfrm>
            <a:off x="0" y="5456745"/>
            <a:ext cx="12192000" cy="89255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СИЛЬНЫЙ ЛИДЕР </a:t>
            </a:r>
            <a:r>
              <a:rPr lang="ru-RU" sz="2400" b="1" dirty="0"/>
              <a:t>– ГАРАНТ СТАБИЛЬНОСТИ </a:t>
            </a:r>
          </a:p>
          <a:p>
            <a:pPr algn="ctr"/>
            <a:r>
              <a:rPr lang="ru-RU" sz="2400" b="1" dirty="0"/>
              <a:t>И БЕЗОПАСНОСТИ БЕЛОРУССКОГО ГОСУДАРСТВА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51C721-363C-4660-A63B-83C7CF8C098C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C9722687-17BD-4F76-B37F-CD49770D4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4" y="2987457"/>
            <a:ext cx="3939805" cy="2209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>
            <a:extLst>
              <a:ext uri="{FF2B5EF4-FFF2-40B4-BE49-F238E27FC236}">
                <a16:creationId xmlns:a16="http://schemas.microsoft.com/office/drawing/2014/main" id="{3E874E5A-2B59-4BEF-916C-B9946A92F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413" y="508703"/>
            <a:ext cx="6501408" cy="4688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569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8E9789-D616-4E2E-B8E6-A1F9FB0D7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" y="-101576"/>
            <a:ext cx="12192000" cy="6718674"/>
          </a:xfrm>
          <a:prstGeom prst="rect">
            <a:avLst/>
          </a:prstGeom>
        </p:spPr>
      </p:pic>
      <p:pic>
        <p:nvPicPr>
          <p:cNvPr id="5" name="Picture 3" descr="C:\Users\Pilot\Downloads\Логотип ГИИЦ.png">
            <a:extLst>
              <a:ext uri="{FF2B5EF4-FFF2-40B4-BE49-F238E27FC236}">
                <a16:creationId xmlns:a16="http://schemas.microsoft.com/office/drawing/2014/main" id="{6D02AF92-A4F1-4B55-ADCC-3220AF759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681A7B-8DA2-47F9-803C-28C70EE1FB44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65C6132-E03B-47B2-9F1F-0D655BC308EC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7E9D09-20A0-43CD-8122-BC04C9AE2A01}"/>
              </a:ext>
            </a:extLst>
          </p:cNvPr>
          <p:cNvSpPr/>
          <p:nvPr/>
        </p:nvSpPr>
        <p:spPr>
          <a:xfrm>
            <a:off x="0" y="4618857"/>
            <a:ext cx="12192000" cy="83099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«Впервые за годы своей независимости мы ставим эти два понятия – «история» </a:t>
            </a:r>
          </a:p>
          <a:p>
            <a:pPr algn="ctr"/>
            <a:r>
              <a:rPr lang="ru-RU" sz="2400" b="1" i="1" dirty="0"/>
              <a:t>и «политика» – рядом. До сих пор мы старались не политизировать историю».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92210B9-8545-4B5D-AF2A-B67F25C776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1CEE7CE-746C-473F-93CC-050D0612843D}"/>
              </a:ext>
            </a:extLst>
          </p:cNvPr>
          <p:cNvSpPr/>
          <p:nvPr/>
        </p:nvSpPr>
        <p:spPr>
          <a:xfrm>
            <a:off x="8293552" y="5442898"/>
            <a:ext cx="3905010" cy="400110"/>
          </a:xfrm>
          <a:prstGeom prst="rect">
            <a:avLst/>
          </a:prstGeom>
          <a:solidFill>
            <a:srgbClr val="FFFFFF">
              <a:alpha val="80000"/>
            </a:srgbClr>
          </a:solidFill>
          <a:effectLst/>
        </p:spPr>
        <p:txBody>
          <a:bodyPr wrap="square">
            <a:spAutoFit/>
          </a:bodyPr>
          <a:lstStyle/>
          <a:p>
            <a:r>
              <a:rPr lang="ru-RU" sz="2000" b="1" dirty="0"/>
              <a:t>Глава государства </a:t>
            </a:r>
            <a:r>
              <a:rPr lang="ru-RU" sz="2000" b="1" dirty="0" err="1"/>
              <a:t>А.Г.Лукашенко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5594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DFE7E26E-FDE7-4628-AA04-DDB9CB099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8" y="-2934"/>
            <a:ext cx="12197216" cy="686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0233B93-1E55-4CB0-84DE-6F2DF2BAC959}"/>
              </a:ext>
            </a:extLst>
          </p:cNvPr>
          <p:cNvSpPr/>
          <p:nvPr/>
        </p:nvSpPr>
        <p:spPr>
          <a:xfrm>
            <a:off x="964442" y="1066059"/>
            <a:ext cx="10301978" cy="446608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DCBCF5B8-80FF-4264-B12A-321A5E732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4A91DF-71E7-4B4D-91A2-96C2F8251D56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6A8F14-1121-45E9-AF62-91CFEF84BF7F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7476FC9-9CEF-43C3-8F44-32271E62C008}"/>
              </a:ext>
            </a:extLst>
          </p:cNvPr>
          <p:cNvSpPr/>
          <p:nvPr/>
        </p:nvSpPr>
        <p:spPr>
          <a:xfrm>
            <a:off x="1139687" y="1882454"/>
            <a:ext cx="991262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   </a:t>
            </a:r>
            <a:endParaRPr lang="ru-RU" dirty="0"/>
          </a:p>
          <a:p>
            <a:pPr algn="just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</a:rPr>
              <a:t>СТАТЬЯ 15.</a:t>
            </a:r>
            <a:r>
              <a:rPr lang="ru-RU" sz="2000" b="1" dirty="0">
                <a:solidFill>
                  <a:srgbClr val="C00000"/>
                </a:solidFill>
              </a:rPr>
              <a:t> </a:t>
            </a:r>
            <a:r>
              <a:rPr lang="ru-RU" sz="2000" b="1" i="1" dirty="0"/>
              <a:t>Государство ответственно за сохранение историко-культурного                       и духовного наследия, свободное развитие культур всех национальных общностей, проживающих в Республике Беларусь.</a:t>
            </a:r>
          </a:p>
          <a:p>
            <a:pPr algn="just"/>
            <a:r>
              <a:rPr lang="ru-RU" sz="2000" b="1" i="1" dirty="0"/>
              <a:t>Государство обеспечивает сохранение исторической правды и памяти о героическом подвиге белорусского народа в годы Великой Отечественной войны.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   </a:t>
            </a: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</a:rPr>
              <a:t>СТАТЬЯ 54.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2000" b="1" i="1" dirty="0"/>
              <a:t>Каждый обязан беречь историко-культурное, духовное наследие                           и другие национальные ценности.</a:t>
            </a:r>
          </a:p>
          <a:p>
            <a:pPr algn="just"/>
            <a:r>
              <a:rPr lang="ru-RU" sz="2000" b="1" i="1" dirty="0"/>
              <a:t>Сохранение исторической памяти о героическом прошлом белорусского народа, патриотизм являются долгом каждого гражданина Республики Беларусь</a:t>
            </a:r>
            <a:r>
              <a:rPr lang="ru-RU" sz="2000" i="1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1191C76-7DD3-4F9E-968F-29031C03B240}"/>
              </a:ext>
            </a:extLst>
          </p:cNvPr>
          <p:cNvSpPr/>
          <p:nvPr/>
        </p:nvSpPr>
        <p:spPr>
          <a:xfrm>
            <a:off x="1153861" y="1260477"/>
            <a:ext cx="9923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В КОНСТИТУЦИЮ РЕСПУБЛИКИ БЕЛАРУСЬ БЫЛИ ВНЕСЕНЫ ПОЛОЖЕНИЯ,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НАПРАВЛЕННЫЕ НА СОХРАНЕНИЕ ИСТОРИЧЕСКОЙ ПРАВДЫ И ПАМЯТИ: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71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53EF01-70DD-4375-84DB-2EE389720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58062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DC3D79D2-A346-4E99-A2E7-07543ECAE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4090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84CF06D-F1D1-47E8-B777-DA2E4BD36436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043393-FD9E-4003-B52D-C23F4950877D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3B40F7B-E4B5-4C43-A1CB-8A5DFFA8EA5A}"/>
              </a:ext>
            </a:extLst>
          </p:cNvPr>
          <p:cNvSpPr/>
          <p:nvPr/>
        </p:nvSpPr>
        <p:spPr>
          <a:xfrm>
            <a:off x="-6562" y="4942290"/>
            <a:ext cx="12205124" cy="14157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b="1" dirty="0"/>
          </a:p>
          <a:p>
            <a:pPr algn="ctr"/>
            <a:r>
              <a:rPr lang="ru-RU" sz="2400" b="1" dirty="0"/>
              <a:t>ЗА ГОДЫ ПРЕЗИДЕНТСТВА </a:t>
            </a:r>
          </a:p>
          <a:p>
            <a:pPr algn="ctr"/>
            <a:r>
              <a:rPr lang="ru-RU" sz="2500" b="1" dirty="0">
                <a:solidFill>
                  <a:srgbClr val="C00000"/>
                </a:solidFill>
              </a:rPr>
              <a:t>БЕЛАРУСЬ СУЩЕСТВЕННО УКРЕПИЛА СВОИ ПОЗИЦИИ НА МЕЖДУНАРОДНОЙ АРЕНЕ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18632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ED668B-81E8-4576-BEB8-357317981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" y="0"/>
            <a:ext cx="12185438" cy="6383414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E6569AE3-D269-42A0-87FC-DEC40010D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8685D9B-EDE5-4CDE-A0AB-BB58864EBA71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54A064-8EA2-4C86-89BB-360462A10631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F25EA0F-6A2D-4D60-8950-9DAA421693CF}"/>
              </a:ext>
            </a:extLst>
          </p:cNvPr>
          <p:cNvSpPr/>
          <p:nvPr/>
        </p:nvSpPr>
        <p:spPr>
          <a:xfrm>
            <a:off x="4015410" y="4571100"/>
            <a:ext cx="8170028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i="1" dirty="0"/>
              <a:t>   «Мы выступаем за многополярный, справедливый мир       с гарантиями развития для всех стран без исключения». </a:t>
            </a:r>
          </a:p>
        </p:txBody>
      </p:sp>
      <p:sp>
        <p:nvSpPr>
          <p:cNvPr id="7" name="AutoShape 2" descr="Церемония вручения верительных грамот послами зарубежных государств">
            <a:extLst>
              <a:ext uri="{FF2B5EF4-FFF2-40B4-BE49-F238E27FC236}">
                <a16:creationId xmlns:a16="http://schemas.microsoft.com/office/drawing/2014/main" id="{8915E3AE-F981-4735-833C-595B412D6B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96C82F1-79C9-4F6D-9680-BE11A335129C}"/>
              </a:ext>
            </a:extLst>
          </p:cNvPr>
          <p:cNvSpPr/>
          <p:nvPr/>
        </p:nvSpPr>
        <p:spPr>
          <a:xfrm>
            <a:off x="8293552" y="5402097"/>
            <a:ext cx="3905010" cy="400110"/>
          </a:xfrm>
          <a:prstGeom prst="rect">
            <a:avLst/>
          </a:prstGeom>
          <a:solidFill>
            <a:srgbClr val="FFFFFF">
              <a:alpha val="80000"/>
            </a:srgbClr>
          </a:solidFill>
          <a:effectLst/>
        </p:spPr>
        <p:txBody>
          <a:bodyPr wrap="square">
            <a:spAutoFit/>
          </a:bodyPr>
          <a:lstStyle/>
          <a:p>
            <a:r>
              <a:rPr lang="ru-RU" sz="2000" b="1" dirty="0"/>
              <a:t>Глава государства </a:t>
            </a:r>
            <a:r>
              <a:rPr lang="ru-RU" sz="2000" b="1" dirty="0" err="1"/>
              <a:t>А.Г.Лукашенко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8403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1C5793-5887-4775-8E6C-8846FBA74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0" y="0"/>
            <a:ext cx="12205252" cy="6858000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8B666E45-5F5D-4915-A4AB-0E4DB41AF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959A13-B70C-452F-99A2-149DABAEBCA7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612B45-E3FF-41D5-8497-5C3F807141DF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FAAF11-3E9C-4446-903C-E96A5D4C7530}"/>
              </a:ext>
            </a:extLst>
          </p:cNvPr>
          <p:cNvSpPr/>
          <p:nvPr/>
        </p:nvSpPr>
        <p:spPr>
          <a:xfrm>
            <a:off x="-6565" y="1425414"/>
            <a:ext cx="12192000" cy="141577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НЫНЕШНИМ ПОКОЛЕНИЯМ БЕЛОРУСОВ ПОСЧАСТЛИВИЛОСЬ РОДИТЬСЯ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И ЖИТЬ ПОД МИРНЫМ НЕБОМ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88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id="{1EE710B0-662F-4A62-8AFC-23EAF8B0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15260842-A5C7-426D-953B-74FAF1123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CCFABB-A2F0-4196-B5DA-52ACE78E595E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8D2E10-100A-4ED3-AC65-9DCB1AEE5EA8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10FC03-81D4-4043-8CB0-DFABB9A2C41A}"/>
              </a:ext>
            </a:extLst>
          </p:cNvPr>
          <p:cNvSpPr/>
          <p:nvPr/>
        </p:nvSpPr>
        <p:spPr>
          <a:xfrm>
            <a:off x="3551583" y="4899724"/>
            <a:ext cx="8633856" cy="132343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ПРОЦЕСС РЕФОРМИРОВАНИЯ БЕЛОРУССКОЙ АРМИИ НАЧАЛСЯ В СЕРЕДИНЕ 1990-Х Г.</a:t>
            </a:r>
            <a:r>
              <a:rPr lang="ru-RU" sz="2000" b="1" dirty="0"/>
              <a:t> ПОД НЕПОСРЕДСТВЕННЫМ РУКОВОДСТВОМ ГЛАВЫ ГОСУДАРСТВА. </a:t>
            </a:r>
          </a:p>
          <a:p>
            <a:pPr algn="just"/>
            <a:r>
              <a:rPr lang="ru-RU" sz="2000" b="1" dirty="0"/>
              <a:t>В РЕЗУЛЬТАТЕ В БЕЛАРУСИ БЫЛИ СОЗДАНЫ </a:t>
            </a:r>
            <a:r>
              <a:rPr lang="ru-RU" sz="2000" b="1" dirty="0">
                <a:solidFill>
                  <a:srgbClr val="C00000"/>
                </a:solidFill>
              </a:rPr>
              <a:t>КОМПАКТНЫЕ, МОБИЛЬНЫЕ                                        И ВЫСОКОТЕХНОЛОГИЧНЫЕ ВООРУЖЕННЫЕ СИЛЫ</a:t>
            </a:r>
          </a:p>
        </p:txBody>
      </p:sp>
    </p:spTree>
    <p:extLst>
      <p:ext uri="{BB962C8B-B14F-4D97-AF65-F5344CB8AC3E}">
        <p14:creationId xmlns:p14="http://schemas.microsoft.com/office/powerpoint/2010/main" val="1809486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17C10F-D685-45DB-ABC0-ADAD73599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" y="-45435"/>
            <a:ext cx="12192000" cy="6429375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7B1D76E4-7441-4BF1-92EC-3EC69AF4C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4BB8746-354F-479A-BC54-BCC2046F17F4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3D8973-CEEC-4117-8C39-C08121C2DA2D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59FA6EF-19CB-4A2F-9D42-FD6A0C1A8430}"/>
              </a:ext>
            </a:extLst>
          </p:cNvPr>
          <p:cNvSpPr/>
          <p:nvPr/>
        </p:nvSpPr>
        <p:spPr>
          <a:xfrm>
            <a:off x="6562" y="3723235"/>
            <a:ext cx="12178876" cy="14157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333333"/>
              </a:solidFill>
            </a:endParaRPr>
          </a:p>
          <a:p>
            <a:pPr algn="ctr"/>
            <a:r>
              <a:rPr lang="ru-RU" sz="2400" b="1" dirty="0"/>
              <a:t>ДЕЛЕГАТЫ VII ВСЕБЕЛОРУССКОГО НАРОДНОГО СОБРАНИЯ УТВЕРДИЛИ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КОНЦЕПЦИЮ НАЦИОНАЛЬНОЙ БЕЗОПАСНОСТИ И ВОЕННУЮ ДОКТРИНУ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17C8609-23A5-462C-B7AD-1EF99BC8C4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60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41CB8F-0259-49D9-881C-DD10E9DE7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" y="0"/>
            <a:ext cx="12178876" cy="6358062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217186F9-E415-4591-A2E1-10770A34F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30716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A9D855-E899-48DA-AC92-17DA7C41A2AC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A54A2D-D739-4C72-A6B6-E1DF3F23CD9F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A7417A-D8DF-4F46-9CDD-A6FAC8BBB682}"/>
              </a:ext>
            </a:extLst>
          </p:cNvPr>
          <p:cNvSpPr/>
          <p:nvPr/>
        </p:nvSpPr>
        <p:spPr>
          <a:xfrm>
            <a:off x="2544417" y="4399686"/>
            <a:ext cx="9641021" cy="101566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   </a:t>
            </a:r>
            <a:r>
              <a:rPr lang="ru-RU" sz="2000" b="1" i="1" dirty="0"/>
              <a:t>«Наши национальные стратегические интересы в сфере безопасности определены. Здесь все предельно ясно… Мы никому никогда не угрожали.                 Более того, открыто (в отличие от других стран) доводим наши подходы всем».</a:t>
            </a:r>
            <a:endParaRPr lang="ru-RU" b="1" i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074B2D4-DCF1-4296-90D9-A4A2A6F232F2}"/>
              </a:ext>
            </a:extLst>
          </p:cNvPr>
          <p:cNvSpPr/>
          <p:nvPr/>
        </p:nvSpPr>
        <p:spPr>
          <a:xfrm>
            <a:off x="8293552" y="5402097"/>
            <a:ext cx="3905010" cy="400110"/>
          </a:xfrm>
          <a:prstGeom prst="rect">
            <a:avLst/>
          </a:prstGeom>
          <a:solidFill>
            <a:srgbClr val="FFFFFF">
              <a:alpha val="80000"/>
            </a:srgbClr>
          </a:solidFill>
          <a:effectLst/>
        </p:spPr>
        <p:txBody>
          <a:bodyPr wrap="square">
            <a:spAutoFit/>
          </a:bodyPr>
          <a:lstStyle/>
          <a:p>
            <a:r>
              <a:rPr lang="ru-RU" sz="2000" b="1" dirty="0"/>
              <a:t>Глава государства </a:t>
            </a:r>
            <a:r>
              <a:rPr lang="ru-RU" sz="2000" b="1" dirty="0" err="1"/>
              <a:t>А.Г.Лукашенко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6129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2AB1FF0-E5BB-4AD3-9104-E91E90E14E7D}"/>
              </a:ext>
            </a:extLst>
          </p:cNvPr>
          <p:cNvSpPr/>
          <p:nvPr/>
        </p:nvSpPr>
        <p:spPr>
          <a:xfrm>
            <a:off x="-30445" y="-10954"/>
            <a:ext cx="1222045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E306E970-E180-4E99-8491-B378BE48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30716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5E8D52-BE6C-4947-95F4-E7BD0131FC11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869183-ACDF-4CED-B1E4-8DC0D7912C08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09602FE-4C1B-47DF-BDEB-C32213F8007E}"/>
              </a:ext>
            </a:extLst>
          </p:cNvPr>
          <p:cNvSpPr/>
          <p:nvPr/>
        </p:nvSpPr>
        <p:spPr>
          <a:xfrm>
            <a:off x="-32438" y="4980231"/>
            <a:ext cx="12231000" cy="136191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В 1996 ГОДУ</a:t>
            </a:r>
            <a:r>
              <a:rPr lang="ru-RU" sz="2000" b="1" dirty="0"/>
              <a:t> ПО ИНИЦИАТИВЕ ГЛАВЫ ГОСУДАРСТВА А.Г.ЛУКАШЕНКО</a:t>
            </a:r>
          </a:p>
          <a:p>
            <a:pPr algn="ctr"/>
            <a:r>
              <a:rPr lang="ru-RU" sz="2000" b="1" dirty="0"/>
              <a:t>БЫЛО </a:t>
            </a:r>
            <a:r>
              <a:rPr lang="ru-RU" sz="2000" b="1" dirty="0">
                <a:solidFill>
                  <a:srgbClr val="C00000"/>
                </a:solidFill>
              </a:rPr>
              <a:t>СОЗВАНО ВСЕБЕЛОРУССКОЕ НАРОДНОЕ СОБРАНИЕ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/>
              <a:t>НАЗВАНИЕ ДОКЛАДА А.Г.ЛУКАШЕНКО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«ТОЛЬКО НАРОД ВПРАВЕ РЕШАТЬ СВОЮ СУДЬБУ»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D192BB-F336-4F88-A319-C9CAB7F83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38" y="887855"/>
            <a:ext cx="6121876" cy="3992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A4FE85-6D08-4B24-AF32-9A3911048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38" y="887855"/>
            <a:ext cx="6096000" cy="3992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5497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6A6159E-4275-4572-9CA4-3CFD89CD43C3}"/>
              </a:ext>
            </a:extLst>
          </p:cNvPr>
          <p:cNvSpPr/>
          <p:nvPr/>
        </p:nvSpPr>
        <p:spPr>
          <a:xfrm>
            <a:off x="-30445" y="-10954"/>
            <a:ext cx="1222045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B43474-C6BB-4861-8558-819269EBF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7" y="29651"/>
            <a:ext cx="11191526" cy="6328410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860341CE-DE22-439B-B962-B4CD17E9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3F8003-71FA-41C8-B4C3-B5E08B1C29E7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DEA0B9-DDE5-42BB-859E-259D0496F1D5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38431C2-E063-4CFA-B19A-4B696FC5E83D}"/>
              </a:ext>
            </a:extLst>
          </p:cNvPr>
          <p:cNvSpPr/>
          <p:nvPr/>
        </p:nvSpPr>
        <p:spPr>
          <a:xfrm>
            <a:off x="5652003" y="1757111"/>
            <a:ext cx="6096000" cy="230832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ВПЕРВЫЕ ВСЕБЕЛОРУССКОЕ НАРОДНОЕ СОБРАНИЕ БЫЛО СОЗВАНО В 1996 ГОДУ. </a:t>
            </a:r>
            <a:r>
              <a:rPr lang="ru-RU" sz="2400" b="1" dirty="0">
                <a:solidFill>
                  <a:srgbClr val="C00000"/>
                </a:solidFill>
              </a:rPr>
              <a:t>ЗАТЕМ ЗАСЕДАНИЯ ЭТОГО ВАЖНЕЙШЕГО ОРГАНА НАРОДОВЛАСТИЯ ПРОХОДИЛИ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РАЗ В ПЯТЬ ЛЕТ –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В 2001, 2006, 2010, 2016 И 2021 ГОДАХ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3810FA8-0340-489B-9E1C-C9895A61765D}"/>
              </a:ext>
            </a:extLst>
          </p:cNvPr>
          <p:cNvSpPr/>
          <p:nvPr/>
        </p:nvSpPr>
        <p:spPr>
          <a:xfrm>
            <a:off x="5852951" y="4784036"/>
            <a:ext cx="5895051" cy="901148"/>
          </a:xfrm>
          <a:prstGeom prst="rect">
            <a:avLst/>
          </a:prstGeom>
          <a:solidFill>
            <a:srgbClr val="8219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323BC5-F3CB-4355-BD11-4B6175A2AE21}"/>
              </a:ext>
            </a:extLst>
          </p:cNvPr>
          <p:cNvSpPr txBox="1"/>
          <p:nvPr/>
        </p:nvSpPr>
        <p:spPr>
          <a:xfrm>
            <a:off x="6302385" y="4900354"/>
            <a:ext cx="4795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rgbClr val="EC432C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ВЫБРАЛО НАС!</a:t>
            </a:r>
            <a:endParaRPr lang="en-US" sz="3200" b="1" dirty="0">
              <a:ln w="9525">
                <a:solidFill>
                  <a:srgbClr val="EC432C"/>
                </a:solidFill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350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icture background">
            <a:extLst>
              <a:ext uri="{FF2B5EF4-FFF2-40B4-BE49-F238E27FC236}">
                <a16:creationId xmlns:a16="http://schemas.microsoft.com/office/drawing/2014/main" id="{C621637F-0FB6-4A77-9563-A3C9442AF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" y="1"/>
            <a:ext cx="121788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083E9A56-EB67-4F63-9C84-9C4C20659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52966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3BB36A8-3FB2-45F7-960E-787DEE26FCA3}"/>
              </a:ext>
            </a:extLst>
          </p:cNvPr>
          <p:cNvSpPr/>
          <p:nvPr/>
        </p:nvSpPr>
        <p:spPr>
          <a:xfrm>
            <a:off x="-6562" y="-2059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03CC66-082A-44ED-9C07-78FC48152B5D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F636F9-A5B3-4C7C-80D6-8E7EA1556134}"/>
              </a:ext>
            </a:extLst>
          </p:cNvPr>
          <p:cNvSpPr/>
          <p:nvPr/>
        </p:nvSpPr>
        <p:spPr>
          <a:xfrm>
            <a:off x="848435" y="4163742"/>
            <a:ext cx="10495129" cy="193899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   </a:t>
            </a:r>
            <a:r>
              <a:rPr lang="ru-RU" sz="2400" b="1" i="1" dirty="0"/>
              <a:t>«Именно Беларусь как производитель конечной продукции наиболее остро ощутила последствия разрушения единого народно-хозяйственного комплекса. Создавались предпосылки, чтобы Беларусь оказалась под внешним управлением. Были попытки растащить лакомые куски госсобственности, а народ оставить нищим».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A092FEE-78B7-4EC0-95BA-2F13FD49762B}"/>
              </a:ext>
            </a:extLst>
          </p:cNvPr>
          <p:cNvSpPr/>
          <p:nvPr/>
        </p:nvSpPr>
        <p:spPr>
          <a:xfrm>
            <a:off x="8280427" y="5868582"/>
            <a:ext cx="3905010" cy="400110"/>
          </a:xfrm>
          <a:prstGeom prst="rect">
            <a:avLst/>
          </a:prstGeom>
          <a:solidFill>
            <a:srgbClr val="FFFFFF">
              <a:alpha val="80000"/>
            </a:srgbClr>
          </a:solidFill>
          <a:effectLst/>
        </p:spPr>
        <p:txBody>
          <a:bodyPr wrap="square">
            <a:spAutoFit/>
          </a:bodyPr>
          <a:lstStyle/>
          <a:p>
            <a:r>
              <a:rPr lang="ru-RU" sz="2000" b="1" dirty="0"/>
              <a:t>Глава государства </a:t>
            </a:r>
            <a:r>
              <a:rPr lang="ru-RU" sz="2000" b="1" dirty="0" err="1"/>
              <a:t>А.Г.Лукашенко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76885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CCE5B7-997F-4E65-88D5-08051D177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29"/>
            <a:ext cx="12198562" cy="6343650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E9781DDD-C811-4D34-82BD-15CA31C73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5C91FAE-CEA0-4497-AA7C-323070C2E5D4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813F17-E76C-4E7B-8933-C07145BA8655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6B2EE8-A7A7-4ACF-A71B-03420453B396}"/>
              </a:ext>
            </a:extLst>
          </p:cNvPr>
          <p:cNvSpPr/>
          <p:nvPr/>
        </p:nvSpPr>
        <p:spPr>
          <a:xfrm>
            <a:off x="1782481" y="4430389"/>
            <a:ext cx="10409519" cy="70788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«В нашей стране... у руля находятся не олигархи, не потомственные правители, а люди, которых выдвигает на должности сама жизнь. И выдвигает из своей гущи, из народа».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D3AE946E-7E03-467B-BBAC-4369AC5AD8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9811021-7861-435D-8E93-BF67721BCC03}"/>
              </a:ext>
            </a:extLst>
          </p:cNvPr>
          <p:cNvSpPr/>
          <p:nvPr/>
        </p:nvSpPr>
        <p:spPr>
          <a:xfrm>
            <a:off x="8293552" y="5137233"/>
            <a:ext cx="3905010" cy="400110"/>
          </a:xfrm>
          <a:prstGeom prst="rect">
            <a:avLst/>
          </a:prstGeom>
          <a:solidFill>
            <a:srgbClr val="FFFFFF">
              <a:alpha val="80000"/>
            </a:srgbClr>
          </a:solidFill>
          <a:effectLst/>
        </p:spPr>
        <p:txBody>
          <a:bodyPr wrap="square">
            <a:spAutoFit/>
          </a:bodyPr>
          <a:lstStyle/>
          <a:p>
            <a:r>
              <a:rPr lang="ru-RU" sz="2000" b="1" dirty="0"/>
              <a:t>Глава государства </a:t>
            </a:r>
            <a:r>
              <a:rPr lang="ru-RU" sz="2000" b="1" dirty="0" err="1"/>
              <a:t>А.Г.Лукашенко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01417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 background">
            <a:extLst>
              <a:ext uri="{FF2B5EF4-FFF2-40B4-BE49-F238E27FC236}">
                <a16:creationId xmlns:a16="http://schemas.microsoft.com/office/drawing/2014/main" id="{E9D083A1-D305-4346-8DDA-8D588519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2" y="-1"/>
            <a:ext cx="12198562" cy="686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394FF7AD-E2F2-48D1-BC69-3D3F0AEDA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A1C4C7-4FA9-4E30-BF43-A48383B62CCA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C1938A-BF83-4ABA-AB31-C65220AA8672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78D87C-C6F6-462D-B2EF-4C9B507AAEE5}"/>
              </a:ext>
            </a:extLst>
          </p:cNvPr>
          <p:cNvSpPr/>
          <p:nvPr/>
        </p:nvSpPr>
        <p:spPr>
          <a:xfrm>
            <a:off x="-9310" y="2828835"/>
            <a:ext cx="12183444" cy="120032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ПО СЛОВАМ ГЛАВЫ ГОСУДАРСТВА, </a:t>
            </a:r>
            <a:r>
              <a:rPr lang="ru-RU" sz="2400" b="1" dirty="0">
                <a:solidFill>
                  <a:srgbClr val="C00000"/>
                </a:solidFill>
              </a:rPr>
              <a:t>«ШАТАТЬ» </a:t>
            </a:r>
            <a:r>
              <a:rPr lang="ru-RU" sz="2400" b="1" dirty="0">
                <a:solidFill>
                  <a:srgbClr val="002060"/>
                </a:solidFill>
              </a:rPr>
              <a:t>НАШУ СТРАНУ ПЫТАЛИСЬ РАЗЛИЧНЫМИ ГИБРИДНЫМИ МЕТОДАМИ ИЗ ГОДА В ГОД.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ПРОВАЛИЛИСЬ С ДЕСЯТОК ПОПЫТОК </a:t>
            </a:r>
            <a:r>
              <a:rPr lang="ru-RU" sz="2400" b="1" dirty="0">
                <a:solidFill>
                  <a:srgbClr val="C00000"/>
                </a:solidFill>
              </a:rPr>
              <a:t>«ЦВЕТНЫХ РЕВОЛЮЦИЙ» </a:t>
            </a:r>
          </a:p>
        </p:txBody>
      </p:sp>
    </p:spTree>
    <p:extLst>
      <p:ext uri="{BB962C8B-B14F-4D97-AF65-F5344CB8AC3E}">
        <p14:creationId xmlns:p14="http://schemas.microsoft.com/office/powerpoint/2010/main" val="72797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ture background">
            <a:extLst>
              <a:ext uri="{FF2B5EF4-FFF2-40B4-BE49-F238E27FC236}">
                <a16:creationId xmlns:a16="http://schemas.microsoft.com/office/drawing/2014/main" id="{94336098-7D10-4ED8-A989-580255A77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 bwMode="auto">
          <a:xfrm>
            <a:off x="-6818" y="0"/>
            <a:ext cx="12205380" cy="635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65B86837-F53B-45F7-B6C7-E5CE2CB83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CF1A008-0C6F-494D-8D41-CC1DA9FF35CC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E33F5E-85C7-4B38-ABB7-9ABF67085FF7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30F85BD-29A8-43EA-8B83-58E639E2BB57}"/>
              </a:ext>
            </a:extLst>
          </p:cNvPr>
          <p:cNvSpPr/>
          <p:nvPr/>
        </p:nvSpPr>
        <p:spPr>
          <a:xfrm>
            <a:off x="19686" y="2098774"/>
            <a:ext cx="12152627" cy="156966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СОБЫТИЯ 2020 ГОДА НА ПРАКТИКЕ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ПОКАЗАЛИ РЕШИТЕЛЬНОСТЬ БЕЛОРУССКОГО ЛИДЕРА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ПРИНИМАТЬ ДЕЙСТВЕННЫЕ МЕРЫ К СОХРАНЕНИЮ СПОКОЙСТВИЯ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И СТАБИЛЬНОСТИ В ГОСУДАРСТВЕ  </a:t>
            </a:r>
          </a:p>
        </p:txBody>
      </p:sp>
    </p:spTree>
    <p:extLst>
      <p:ext uri="{BB962C8B-B14F-4D97-AF65-F5344CB8AC3E}">
        <p14:creationId xmlns:p14="http://schemas.microsoft.com/office/powerpoint/2010/main" val="561129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DA39F655-4050-4C20-B71F-CB04876E7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"/>
          <a:stretch/>
        </p:blipFill>
        <p:spPr bwMode="auto">
          <a:xfrm>
            <a:off x="-6562" y="5011"/>
            <a:ext cx="12185439" cy="6850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10660A1-1E47-4323-B7C1-A57CAA5D1566}"/>
              </a:ext>
            </a:extLst>
          </p:cNvPr>
          <p:cNvSpPr/>
          <p:nvPr/>
        </p:nvSpPr>
        <p:spPr>
          <a:xfrm>
            <a:off x="-30445" y="-10954"/>
            <a:ext cx="1222045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3A0CFAFA-0001-48A1-850F-AB663E920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AAD411-73FF-41E0-8C16-B0DCD08720E3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C0F6BF2-52D7-4E88-AA70-AF770CA1A243}"/>
              </a:ext>
            </a:extLst>
          </p:cNvPr>
          <p:cNvSpPr/>
          <p:nvPr/>
        </p:nvSpPr>
        <p:spPr>
          <a:xfrm>
            <a:off x="6834087" y="2274838"/>
            <a:ext cx="5269682" cy="230832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 ПЕРВЫХ ЛЕТ ПРЕЗИДЕНТСТВА А.Г.ЛУКАШЕНКО В НАРОДЕ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НАЗЫВАЮТ «БАТЬКОЙ» –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ЗА ЕГО БЛИЗОСТЬ К НАРОДУ,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ЛЮБОВЬ К РОДИНЕ, ИСКРЕННОСТЬ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 ОТКРЫТОСТЬ.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63C710-1F06-4DA0-8415-7D99BEAF0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10" y="255159"/>
            <a:ext cx="5785480" cy="613743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2856BC-455D-4221-B43E-A32E7CCA9042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992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84620A-DFCA-4B7C-9DDA-F9B2BA71344E}"/>
              </a:ext>
            </a:extLst>
          </p:cNvPr>
          <p:cNvSpPr/>
          <p:nvPr/>
        </p:nvSpPr>
        <p:spPr>
          <a:xfrm>
            <a:off x="-30445" y="-10954"/>
            <a:ext cx="1222045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1A0B76-382C-44DF-BA7F-4B3654CE5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0" y="240145"/>
            <a:ext cx="11507143" cy="6117918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D57DCD81-5619-4D05-B268-E65281700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4090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BFF3B9E-D471-46E2-B1B8-7D11A2CF7A0B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F218989-67ED-4423-84C6-F0271AAF2160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FC6C37-23D3-45A1-B8CE-7221E9A53042}"/>
              </a:ext>
            </a:extLst>
          </p:cNvPr>
          <p:cNvSpPr/>
          <p:nvPr/>
        </p:nvSpPr>
        <p:spPr>
          <a:xfrm>
            <a:off x="515291" y="4842076"/>
            <a:ext cx="11214500" cy="101566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Основу достижений страны Президент Республики Беларусь сформулировал еще в 2006 году                в ходе третьего Всебелорусского народного собрания: </a:t>
            </a:r>
            <a:r>
              <a:rPr lang="ru-RU" sz="2000" b="1" i="1" dirty="0">
                <a:solidFill>
                  <a:srgbClr val="C00000"/>
                </a:solidFill>
              </a:rPr>
              <a:t>«Сильная государственная власть, сильная социальная политика и опора на народ – вот и весь секрет наших успехов».</a:t>
            </a:r>
          </a:p>
        </p:txBody>
      </p:sp>
    </p:spTree>
    <p:extLst>
      <p:ext uri="{BB962C8B-B14F-4D97-AF65-F5344CB8AC3E}">
        <p14:creationId xmlns:p14="http://schemas.microsoft.com/office/powerpoint/2010/main" val="41090835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432B36-D583-466B-B579-5613D7689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" y="0"/>
            <a:ext cx="12178876" cy="6429375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4650A155-E4D6-421D-ACF0-A62CB085E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B877EE-B05C-4EA9-91B5-69DD6FFB3FC1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AB4D4B-A7CB-47A6-A026-27394317D405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D5F9180-9E51-4750-A186-6D86709DBBCD}"/>
              </a:ext>
            </a:extLst>
          </p:cNvPr>
          <p:cNvSpPr/>
          <p:nvPr/>
        </p:nvSpPr>
        <p:spPr>
          <a:xfrm>
            <a:off x="1338341" y="4508066"/>
            <a:ext cx="10860221" cy="92333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«Только мы знаем, каким должно быть будущее Беларуси, какой должна быть наша страна, как сделать ее сильнее... мы выбрали сильную, суверенную, независимую, мирную Беларусь. И в это сложное, противоречивое время надо выстоять! Мы должны это сделать. Время выбрало нас!». 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02B08E80-A2A8-44BE-99F4-BB4B068D9E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D63CB56-F139-4F81-A609-11E4F7F233C9}"/>
              </a:ext>
            </a:extLst>
          </p:cNvPr>
          <p:cNvSpPr/>
          <p:nvPr/>
        </p:nvSpPr>
        <p:spPr>
          <a:xfrm>
            <a:off x="8293552" y="5431396"/>
            <a:ext cx="3905010" cy="400110"/>
          </a:xfrm>
          <a:prstGeom prst="rect">
            <a:avLst/>
          </a:prstGeom>
          <a:solidFill>
            <a:srgbClr val="FFFFFF">
              <a:alpha val="80000"/>
            </a:srgbClr>
          </a:solidFill>
          <a:effectLst/>
        </p:spPr>
        <p:txBody>
          <a:bodyPr wrap="square">
            <a:spAutoFit/>
          </a:bodyPr>
          <a:lstStyle/>
          <a:p>
            <a:r>
              <a:rPr lang="ru-RU" sz="2000" b="1" dirty="0"/>
              <a:t>Глава государства </a:t>
            </a:r>
            <a:r>
              <a:rPr lang="ru-RU" sz="2000" b="1" dirty="0" err="1"/>
              <a:t>А.Г.Лукашенко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27536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B66FACCF-5F3D-423C-886D-DF6CD6EA5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078ADC-731E-47C4-A72D-9BCDAB97F470}"/>
              </a:ext>
            </a:extLst>
          </p:cNvPr>
          <p:cNvSpPr/>
          <p:nvPr/>
        </p:nvSpPr>
        <p:spPr>
          <a:xfrm>
            <a:off x="-8792" y="222947"/>
            <a:ext cx="12192000" cy="49244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000000">
                <a:alpha val="80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300" dirty="0"/>
          </a:p>
          <a:p>
            <a:pPr algn="ctr"/>
            <a:r>
              <a:rPr lang="ru-RU" sz="2000" dirty="0"/>
              <a:t>ГОРОДСКОЙ ИНФОРМАЦИОННО-ИДЕОЛОГИЧЕСКИЙ ЦЕНТР</a:t>
            </a:r>
          </a:p>
          <a:p>
            <a:pPr algn="ctr"/>
            <a:endParaRPr lang="ru-RU" sz="300" dirty="0"/>
          </a:p>
        </p:txBody>
      </p:sp>
      <p:pic>
        <p:nvPicPr>
          <p:cNvPr id="8" name="Picture 3" descr="C:\Users\Pilot\Downloads\Логотип ГИИЦ.png">
            <a:extLst>
              <a:ext uri="{FF2B5EF4-FFF2-40B4-BE49-F238E27FC236}">
                <a16:creationId xmlns:a16="http://schemas.microsoft.com/office/drawing/2014/main" id="{63DAB04C-A3BA-44A7-9192-F434C0CDB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4090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0D9D7A7-CA11-4A8D-B2AC-D4609A2B0AB2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64FB31-FCC2-44AE-B298-3E1F37F47D15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1FAF7E3-7C3C-43E0-9326-2C516D28A354}"/>
              </a:ext>
            </a:extLst>
          </p:cNvPr>
          <p:cNvSpPr/>
          <p:nvPr/>
        </p:nvSpPr>
        <p:spPr>
          <a:xfrm>
            <a:off x="0" y="715390"/>
            <a:ext cx="12192000" cy="12137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9F448C9-0BA4-4535-8682-017862E2BD80}"/>
              </a:ext>
            </a:extLst>
          </p:cNvPr>
          <p:cNvSpPr/>
          <p:nvPr/>
        </p:nvSpPr>
        <p:spPr>
          <a:xfrm>
            <a:off x="5936974" y="2012437"/>
            <a:ext cx="6102561" cy="3230628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СИЛЬНЫЙ ЛИДЕР – </a:t>
            </a:r>
            <a:b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ГАРАНТ СТАБИЛЬНОСТИ </a:t>
            </a:r>
          </a:p>
          <a:p>
            <a:pPr algn="ctr">
              <a:lnSpc>
                <a:spcPct val="107000"/>
              </a:lnSpc>
            </a:pPr>
            <a: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БЕЗОПАСНОСТИ ГОСУДАРСТВА: </a:t>
            </a:r>
            <a:b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 30-ЛЕТИЮ ИНСТИТУТА ПРЕЗИДЕНТСТВА </a:t>
            </a:r>
            <a:b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РЕСПУБЛИКЕ БЕЛАРУСЬ</a:t>
            </a:r>
            <a:endParaRPr lang="ru-RU" sz="28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F7B1D3D-47F3-41B7-8F51-94D833D8AB38}"/>
              </a:ext>
            </a:extLst>
          </p:cNvPr>
          <p:cNvSpPr/>
          <p:nvPr/>
        </p:nvSpPr>
        <p:spPr>
          <a:xfrm>
            <a:off x="9214851" y="6445930"/>
            <a:ext cx="2824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https://goridcentr.csgpb.by/</a:t>
            </a:r>
          </a:p>
        </p:txBody>
      </p:sp>
    </p:spTree>
    <p:extLst>
      <p:ext uri="{BB962C8B-B14F-4D97-AF65-F5344CB8AC3E}">
        <p14:creationId xmlns:p14="http://schemas.microsoft.com/office/powerpoint/2010/main" val="117121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Picture background">
            <a:extLst>
              <a:ext uri="{FF2B5EF4-FFF2-40B4-BE49-F238E27FC236}">
                <a16:creationId xmlns:a16="http://schemas.microsoft.com/office/drawing/2014/main" id="{48084A28-E809-4CDF-A008-200BDDB2D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562" cy="690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166BCE7-5118-4061-8E22-1B7F1C3CA2AF}"/>
              </a:ext>
            </a:extLst>
          </p:cNvPr>
          <p:cNvSpPr/>
          <p:nvPr/>
        </p:nvSpPr>
        <p:spPr>
          <a:xfrm>
            <a:off x="0" y="1"/>
            <a:ext cx="1219856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848D48E0-B49D-4F96-B203-97C8FBAAF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310008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86CD2E-324B-4A36-ACCC-2386539927E0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CD8E80-B96C-4FAE-B6C0-6B14E245962A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99D396-FAB5-4CD3-8CE0-859D3E25AAE6}"/>
              </a:ext>
            </a:extLst>
          </p:cNvPr>
          <p:cNvSpPr/>
          <p:nvPr/>
        </p:nvSpPr>
        <p:spPr>
          <a:xfrm>
            <a:off x="-1486080" y="5032115"/>
            <a:ext cx="85298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ВПЕРВЫЕ В БЕЛАРУСИ </a:t>
            </a:r>
          </a:p>
          <a:p>
            <a:pPr algn="ctr"/>
            <a:r>
              <a:rPr lang="ru-RU" sz="2200" b="1" dirty="0"/>
              <a:t>БЫЛ </a:t>
            </a:r>
            <a:r>
              <a:rPr lang="ru-RU" sz="2200" b="1" dirty="0">
                <a:solidFill>
                  <a:srgbClr val="FF0000"/>
                </a:solidFill>
              </a:rPr>
              <a:t>УЧРЕЖДЕН ИНСТИТУТ ПРЕЗИДЕНТСТВА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EE838B0-4811-410D-A816-96347B6553E4}"/>
              </a:ext>
            </a:extLst>
          </p:cNvPr>
          <p:cNvSpPr/>
          <p:nvPr/>
        </p:nvSpPr>
        <p:spPr>
          <a:xfrm>
            <a:off x="-214562" y="114375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15 МАРТА 1994 Г. </a:t>
            </a:r>
            <a:r>
              <a:rPr lang="ru-RU" sz="2000" b="1" dirty="0"/>
              <a:t>БЫЛА ПРИНЯТА </a:t>
            </a:r>
          </a:p>
          <a:p>
            <a:pPr algn="ctr"/>
            <a:r>
              <a:rPr lang="ru-RU" sz="2200" b="1" dirty="0">
                <a:solidFill>
                  <a:srgbClr val="FF0000"/>
                </a:solidFill>
              </a:rPr>
              <a:t>КОНСТИТУЦИЯ РЕСПУБЛИКИ БЕЛАРУСЬ</a:t>
            </a:r>
          </a:p>
        </p:txBody>
      </p:sp>
      <p:pic>
        <p:nvPicPr>
          <p:cNvPr id="49156" name="Picture 4" descr="Picture background">
            <a:extLst>
              <a:ext uri="{FF2B5EF4-FFF2-40B4-BE49-F238E27FC236}">
                <a16:creationId xmlns:a16="http://schemas.microsoft.com/office/drawing/2014/main" id="{66E00402-1E70-4150-8F6C-1B4C9E98E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4" r="4654"/>
          <a:stretch/>
        </p:blipFill>
        <p:spPr bwMode="auto">
          <a:xfrm>
            <a:off x="5616567" y="1184703"/>
            <a:ext cx="6575433" cy="4570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Picture background">
            <a:extLst>
              <a:ext uri="{FF2B5EF4-FFF2-40B4-BE49-F238E27FC236}">
                <a16:creationId xmlns:a16="http://schemas.microsoft.com/office/drawing/2014/main" id="{A9C3BCFC-D60D-42C5-8321-6F960A2AB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-1"/>
          <a:stretch/>
        </p:blipFill>
        <p:spPr bwMode="auto">
          <a:xfrm>
            <a:off x="975487" y="1991252"/>
            <a:ext cx="3848156" cy="287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19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28F562B-5F3C-4AA4-A197-850146B35C04}"/>
              </a:ext>
            </a:extLst>
          </p:cNvPr>
          <p:cNvSpPr/>
          <p:nvPr/>
        </p:nvSpPr>
        <p:spPr>
          <a:xfrm>
            <a:off x="0" y="1"/>
            <a:ext cx="1219856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48D447A4-93F8-4C55-A86E-CA0C3A925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8958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2AF00F-74FB-494E-B161-EBDE744E6BED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7B9D70-DF5C-4060-9A4F-A5A51978E1C9}"/>
              </a:ext>
            </a:extLst>
          </p:cNvPr>
          <p:cNvSpPr/>
          <p:nvPr/>
        </p:nvSpPr>
        <p:spPr>
          <a:xfrm>
            <a:off x="6562" y="1047929"/>
            <a:ext cx="23800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ea typeface="Calibri" panose="020F0502020204030204" pitchFamily="34" charset="0"/>
              </a:rPr>
              <a:t>ВЫБОРЫ </a:t>
            </a:r>
          </a:p>
          <a:p>
            <a:pPr algn="ctr"/>
            <a:r>
              <a:rPr lang="ru-RU" sz="1600" b="1" dirty="0">
                <a:ea typeface="Calibri" panose="020F0502020204030204" pitchFamily="34" charset="0"/>
              </a:rPr>
              <a:t>ПРЕЗИДЕНТА </a:t>
            </a:r>
          </a:p>
          <a:p>
            <a:pPr algn="ctr"/>
            <a:r>
              <a:rPr lang="ru-RU" sz="1600" b="1" dirty="0">
                <a:ea typeface="Calibri" panose="020F0502020204030204" pitchFamily="34" charset="0"/>
              </a:rPr>
              <a:t>РЕСПУБЛИКИ БЕЛАРУСИ </a:t>
            </a:r>
          </a:p>
          <a:p>
            <a:pPr algn="ctr"/>
            <a:r>
              <a:rPr lang="ru-RU" sz="1600" b="1" dirty="0">
                <a:ea typeface="Calibri" panose="020F0502020204030204" pitchFamily="34" charset="0"/>
              </a:rPr>
              <a:t>(1994г.)</a:t>
            </a:r>
            <a:endParaRPr lang="ru-RU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F17A0C-7057-4C68-A24F-ED75DCB4D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274" y="2613410"/>
            <a:ext cx="2641104" cy="37575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2684FC-BDBF-4350-975D-5BFF14E44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" y="2613410"/>
            <a:ext cx="5375205" cy="37700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FB71DE-3EB0-46D8-A49D-FAA28E34A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123" y="2562675"/>
            <a:ext cx="3551694" cy="3767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602F027-9D19-4A5C-AE80-5718745C6B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87" y="225952"/>
            <a:ext cx="9847117" cy="238745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F55417-639F-448E-AFF7-DFF46F28CCDD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3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AB95041-AFDD-470F-AB68-F60BE0C2EE64}"/>
              </a:ext>
            </a:extLst>
          </p:cNvPr>
          <p:cNvSpPr/>
          <p:nvPr/>
        </p:nvSpPr>
        <p:spPr>
          <a:xfrm>
            <a:off x="0" y="1"/>
            <a:ext cx="1219856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F54C4C-CD48-4048-9267-BD2966159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r="5"/>
          <a:stretch/>
        </p:blipFill>
        <p:spPr>
          <a:xfrm>
            <a:off x="6561" y="236087"/>
            <a:ext cx="4383028" cy="4060746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74560D1E-6467-467A-80B7-3C0B4883D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8958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E62233A-CABB-4C00-B12E-FE1DA1F65161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B325C5-7141-4C58-A322-5D222F7CA8D4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9E00E5-092E-47F6-8D1A-3108CD311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55" y="240146"/>
            <a:ext cx="7863483" cy="611385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45B59E7-3A88-43BA-9AD8-34BA5312C506}"/>
              </a:ext>
            </a:extLst>
          </p:cNvPr>
          <p:cNvSpPr/>
          <p:nvPr/>
        </p:nvSpPr>
        <p:spPr>
          <a:xfrm>
            <a:off x="74196" y="4448255"/>
            <a:ext cx="43153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</a:t>
            </a:r>
            <a:r>
              <a:rPr lang="ru-RU" b="1" dirty="0">
                <a:solidFill>
                  <a:srgbClr val="C00000"/>
                </a:solidFill>
              </a:rPr>
              <a:t>1996</a:t>
            </a:r>
            <a:r>
              <a:rPr lang="ru-RU" b="1" dirty="0"/>
              <a:t> ГОДУ НА ВТОРОМ </a:t>
            </a:r>
          </a:p>
          <a:p>
            <a:r>
              <a:rPr lang="ru-RU" b="1" dirty="0"/>
              <a:t>РЕСПУБЛИКАНСКОМ РЕФЕРЕНДУМЕ</a:t>
            </a:r>
          </a:p>
          <a:p>
            <a:r>
              <a:rPr lang="ru-RU" b="1" dirty="0">
                <a:solidFill>
                  <a:srgbClr val="C00000"/>
                </a:solidFill>
              </a:rPr>
              <a:t>ПРОЕКТ КОНСТИТУЦИИ</a:t>
            </a:r>
            <a:r>
              <a:rPr lang="ru-RU" b="1" dirty="0"/>
              <a:t>, </a:t>
            </a:r>
          </a:p>
          <a:p>
            <a:r>
              <a:rPr lang="ru-RU" b="1" dirty="0"/>
              <a:t>ПРЕДЛОЖЕННЫЙ ГЛАВОЙ ГОСУДАРСТВА, </a:t>
            </a:r>
          </a:p>
          <a:p>
            <a:r>
              <a:rPr lang="ru-RU" b="1" dirty="0">
                <a:solidFill>
                  <a:srgbClr val="C00000"/>
                </a:solidFill>
              </a:rPr>
              <a:t>ПОДДЕРЖАЛИ </a:t>
            </a:r>
          </a:p>
          <a:p>
            <a:r>
              <a:rPr lang="ru-RU" b="1" dirty="0">
                <a:solidFill>
                  <a:srgbClr val="C00000"/>
                </a:solidFill>
              </a:rPr>
              <a:t>70,5% ОТ ОБЩЕГО ЧИСЛА ИЗБИРАТЕЛЕЙ </a:t>
            </a:r>
          </a:p>
        </p:txBody>
      </p:sp>
    </p:spTree>
    <p:extLst>
      <p:ext uri="{BB962C8B-B14F-4D97-AF65-F5344CB8AC3E}">
        <p14:creationId xmlns:p14="http://schemas.microsoft.com/office/powerpoint/2010/main" val="294535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F73CD2E-3AD5-4BF1-A661-85D89322C581}"/>
              </a:ext>
            </a:extLst>
          </p:cNvPr>
          <p:cNvSpPr/>
          <p:nvPr/>
        </p:nvSpPr>
        <p:spPr>
          <a:xfrm>
            <a:off x="0" y="1"/>
            <a:ext cx="1219856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647B97DC-218A-4560-BD5D-848FE49D6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8958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A5B46F-E41D-42F4-9DD0-0BEBF649FE81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6EEA32-6F21-409C-95B9-67A115F1A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42"/>
          <a:stretch/>
        </p:blipFill>
        <p:spPr>
          <a:xfrm>
            <a:off x="854526" y="772184"/>
            <a:ext cx="3072168" cy="55554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1371A1-0363-417F-AECB-36310E8C57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/>
          <a:stretch/>
        </p:blipFill>
        <p:spPr>
          <a:xfrm>
            <a:off x="4325145" y="742128"/>
            <a:ext cx="3657600" cy="56274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8AAB87A-D2C2-40BC-B214-22A19AC664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57" b="99327" l="65392" r="98121">
                        <a14:foregroundMark x1="81246" y1="7071" x2="67469" y2="5556"/>
                        <a14:foregroundMark x1="67469" y1="5556" x2="69314" y2="63300"/>
                        <a14:foregroundMark x1="69314" y1="63300" x2="68490" y2="89394"/>
                        <a14:foregroundMark x1="68490" y1="89394" x2="82070" y2="99327"/>
                        <a14:foregroundMark x1="82070" y1="99327" x2="95847" y2="95286"/>
                        <a14:foregroundMark x1="97264" y1="93771" x2="91134" y2="84848"/>
                        <a14:foregroundMark x1="98220" y1="97643" x2="98220" y2="97643"/>
                        <a14:foregroundMark x1="81411" y1="6397" x2="66018" y2="2357"/>
                        <a14:foregroundMark x1="66018" y1="2357" x2="67765" y2="43939"/>
                        <a14:foregroundMark x1="67765" y1="43939" x2="66150" y2="72054"/>
                        <a14:foregroundMark x1="66150" y1="72054" x2="66183" y2="87205"/>
                        <a14:foregroundMark x1="68062" y1="15152" x2="66974" y2="52189"/>
                        <a14:foregroundMark x1="66974" y1="52189" x2="67930" y2="68855"/>
                        <a14:foregroundMark x1="68392" y1="8754" x2="70468" y2="56397"/>
                        <a14:foregroundMark x1="70468" y1="56397" x2="72314" y2="72054"/>
                        <a14:foregroundMark x1="72149" y1="18350" x2="75610" y2="84343"/>
                        <a14:foregroundMark x1="75610" y1="84343" x2="76566" y2="92088"/>
                        <a14:foregroundMark x1="75148" y1="23232" x2="80323" y2="76768"/>
                        <a14:foregroundMark x1="80323" y1="76768" x2="82663" y2="85690"/>
                        <a14:foregroundMark x1="78906" y1="23906" x2="85959" y2="92088"/>
                        <a14:foregroundMark x1="85959" y1="92088" x2="85959" y2="88889"/>
                        <a14:foregroundMark x1="80784" y1="8754" x2="87212" y2="62626"/>
                        <a14:foregroundMark x1="87212" y1="62626" x2="87212" y2="63300"/>
                        <a14:foregroundMark x1="82993" y1="7071" x2="89585" y2="57576"/>
                        <a14:foregroundMark x1="93177" y1="70370" x2="85333" y2="27946"/>
                        <a14:foregroundMark x1="87080" y1="52862" x2="74291" y2="53199"/>
                        <a14:foregroundMark x1="74291" y1="53199" x2="69479" y2="63300"/>
                        <a14:foregroundMark x1="69479" y1="63300" x2="69479" y2="63300"/>
                        <a14:foregroundMark x1="69479" y1="64815" x2="75873" y2="64815"/>
                        <a14:foregroundMark x1="75873" y1="64815" x2="81839" y2="64478"/>
                        <a14:foregroundMark x1="81839" y1="64478" x2="86684" y2="52862"/>
                        <a14:foregroundMark x1="86684" y1="52862" x2="86750" y2="52862"/>
                        <a14:foregroundMark x1="89881" y1="61616" x2="76862" y2="33502"/>
                        <a14:foregroundMark x1="90837" y1="87205" x2="86750" y2="53535"/>
                        <a14:foregroundMark x1="86750" y1="53535" x2="81839" y2="33165"/>
                        <a14:foregroundMark x1="81839" y1="33165" x2="79862" y2="31145"/>
                        <a14:foregroundMark x1="72479" y1="24747" x2="79367" y2="31987"/>
                        <a14:foregroundMark x1="70600" y1="18350" x2="70270" y2="49663"/>
                        <a14:foregroundMark x1="72479" y1="36700" x2="77488" y2="39226"/>
                        <a14:foregroundMark x1="80784" y1="36027" x2="85135" y2="54545"/>
                        <a14:foregroundMark x1="85135" y1="54545" x2="85168" y2="44781"/>
                        <a14:foregroundMark x1="86750" y1="47980" x2="86750" y2="47980"/>
                        <a14:foregroundMark x1="86124" y1="51178" x2="86124" y2="51178"/>
                        <a14:foregroundMark x1="89585" y1="88889" x2="71885" y2="84680"/>
                        <a14:foregroundMark x1="71885" y1="84680" x2="71852" y2="84007"/>
                        <a14:foregroundMark x1="72775" y1="54377" x2="77851" y2="60774"/>
                        <a14:foregroundMark x1="77851" y1="60774" x2="81872" y2="60101"/>
                        <a14:foregroundMark x1="80488" y1="57576" x2="72314" y2="60774"/>
                        <a14:foregroundMark x1="76071" y1="88889" x2="82663" y2="97643"/>
                        <a14:foregroundMark x1="65557" y1="7912" x2="65557" y2="7912"/>
                        <a14:foregroundMark x1="65722" y1="4714" x2="65722" y2="4714"/>
                        <a14:foregroundMark x1="65392" y1="3872" x2="65392" y2="3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"/>
          <a:stretch/>
        </p:blipFill>
        <p:spPr>
          <a:xfrm>
            <a:off x="8341366" y="4543491"/>
            <a:ext cx="3226024" cy="18105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CDCAB4-38E8-47FA-8342-4A1B184042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2" b="98822" l="2208" r="35333">
                        <a14:foregroundMark x1="23731" y1="6734" x2="30389" y2="13973"/>
                        <a14:foregroundMark x1="30389" y1="13973" x2="33454" y2="36364"/>
                        <a14:foregroundMark x1="33454" y1="36364" x2="32334" y2="94949"/>
                        <a14:foregroundMark x1="32334" y1="94949" x2="7680" y2="90909"/>
                        <a14:foregroundMark x1="7680" y1="90909" x2="4120" y2="95623"/>
                        <a14:foregroundMark x1="32202" y1="10774" x2="34410" y2="76431"/>
                        <a14:foregroundMark x1="31246" y1="21044" x2="30158" y2="60606"/>
                        <a14:foregroundMark x1="30158" y1="60606" x2="25511" y2="72391"/>
                        <a14:foregroundMark x1="25511" y1="72391" x2="20303" y2="69024"/>
                        <a14:foregroundMark x1="20303" y1="69024" x2="15030" y2="54714"/>
                        <a14:foregroundMark x1="15030" y1="54714" x2="16809" y2="45118"/>
                        <a14:foregroundMark x1="11173" y1="77273" x2="21094" y2="80640"/>
                        <a14:foregroundMark x1="21094" y1="80640" x2="29400" y2="77609"/>
                        <a14:foregroundMark x1="29400" y1="77609" x2="31575" y2="66835"/>
                        <a14:foregroundMark x1="17601" y1="4209" x2="34476" y2="8249"/>
                        <a14:foregroundMark x1="34476" y1="8249" x2="33916" y2="8249"/>
                        <a14:foregroundMark x1="25445" y1="1010" x2="33916" y2="5892"/>
                        <a14:foregroundMark x1="35036" y1="5892" x2="35036" y2="5892"/>
                        <a14:foregroundMark x1="35036" y1="3535" x2="35333" y2="17845"/>
                        <a14:foregroundMark x1="2208" y1="98822" x2="11470" y2="65152"/>
                        <a14:foregroundMark x1="11470" y1="65152" x2="17930" y2="5892"/>
                        <a14:foregroundMark x1="9921" y1="79630" x2="19479" y2="63636"/>
                        <a14:foregroundMark x1="28279" y1="47643" x2="25082" y2="75253"/>
                        <a14:foregroundMark x1="25082" y1="75253" x2="22149" y2="88384"/>
                        <a14:foregroundMark x1="23401" y1="38721" x2="28906" y2="71549"/>
                        <a14:foregroundMark x1="28906" y1="45118" x2="19018" y2="44444"/>
                        <a14:foregroundMark x1="29367" y1="51515" x2="18655" y2="78451"/>
                        <a14:foregroundMark x1="18655" y1="78451" x2="24654" y2="73401"/>
                        <a14:foregroundMark x1="24654" y1="73401" x2="24819" y2="71549"/>
                        <a14:foregroundMark x1="14008" y1="58081" x2="17765" y2="59596"/>
                        <a14:foregroundMark x1="9426" y1="74916" x2="14601" y2="88384"/>
                        <a14:foregroundMark x1="14601" y1="88384" x2="16513" y2="83670"/>
                        <a14:foregroundMark x1="26566" y1="48316" x2="18161" y2="58081"/>
                        <a14:foregroundMark x1="18161" y1="58081" x2="16678" y2="62795"/>
                        <a14:foregroundMark x1="24357" y1="45960" x2="27917" y2="68687"/>
                        <a14:foregroundMark x1="27917" y1="68687" x2="28444" y2="70034"/>
                        <a14:foregroundMark x1="31575" y1="81313" x2="26862" y2="74916"/>
                        <a14:foregroundMark x1="29071" y1="90067" x2="27653" y2="78788"/>
                        <a14:foregroundMark x1="30488" y1="26768" x2="30949" y2="25926"/>
                        <a14:foregroundMark x1="31411" y1="29125" x2="20600" y2="41246"/>
                        <a14:foregroundMark x1="20600" y1="41246" x2="20270" y2="42761"/>
                        <a14:foregroundMark x1="21688" y1="37879" x2="21852" y2="3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"/>
          <a:stretch/>
        </p:blipFill>
        <p:spPr>
          <a:xfrm>
            <a:off x="8264370" y="821634"/>
            <a:ext cx="3288502" cy="18105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7338B8-6689-4175-84BC-3BAEA43B00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r="56"/>
          <a:stretch/>
        </p:blipFill>
        <p:spPr>
          <a:xfrm>
            <a:off x="8328775" y="2669374"/>
            <a:ext cx="2728686" cy="1810512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2CC5CB0-1C49-490F-9A77-6FABF3774BAC}"/>
              </a:ext>
            </a:extLst>
          </p:cNvPr>
          <p:cNvSpPr/>
          <p:nvPr/>
        </p:nvSpPr>
        <p:spPr>
          <a:xfrm>
            <a:off x="1690097" y="226788"/>
            <a:ext cx="8927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В СТРАНЕ НАЧАЛАСЬ ЭПОХА СОЗИДАНИЯ И РАЗВИТИЯ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B036221-9C58-4C76-B123-ED0A75333CEF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5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BBE0269-D210-401D-8DCB-2B48964FA8EA}"/>
              </a:ext>
            </a:extLst>
          </p:cNvPr>
          <p:cNvSpPr/>
          <p:nvPr/>
        </p:nvSpPr>
        <p:spPr>
          <a:xfrm>
            <a:off x="0" y="1"/>
            <a:ext cx="1219856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id="{3E5E97C5-2C00-4532-984C-B3DD8173F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" y="284444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645E30-E99B-4FA9-A446-19A0F85615DC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4096DB-7EC1-4FA7-AEBE-4264493A8DEF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0D4019-429C-45B3-949B-F937A3702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00" y="435098"/>
            <a:ext cx="7366600" cy="571949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5E8506-9C97-408C-996F-05DDF3D1B562}"/>
              </a:ext>
            </a:extLst>
          </p:cNvPr>
          <p:cNvSpPr/>
          <p:nvPr/>
        </p:nvSpPr>
        <p:spPr>
          <a:xfrm>
            <a:off x="-64169" y="624493"/>
            <a:ext cx="500703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 МОМЕНТА ПРИНЯТИЯ </a:t>
            </a:r>
          </a:p>
          <a:p>
            <a:pPr algn="ctr"/>
            <a:r>
              <a:rPr lang="ru-RU" sz="2000" b="1" dirty="0"/>
              <a:t>КОНСТИТУЦИИ РЕСПУБЛИКИ БЕЛАРУСЬ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СОСТОЯЛИСЬ ЧЕТЫРЕ РЕСПУБЛИКАНСКИХ РЕФЕРЕНДУМА: </a:t>
            </a:r>
          </a:p>
          <a:p>
            <a:pPr algn="ctr"/>
            <a:endParaRPr lang="ru-RU" sz="3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/>
              <a:t>14 МАЯ </a:t>
            </a:r>
            <a:r>
              <a:rPr lang="ru-RU" sz="2200" b="1" dirty="0">
                <a:solidFill>
                  <a:srgbClr val="C00000"/>
                </a:solidFill>
              </a:rPr>
              <a:t>1995 Г.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/>
              <a:t>24 НОЯБРЯ </a:t>
            </a:r>
            <a:r>
              <a:rPr lang="ru-RU" sz="2200" b="1" dirty="0">
                <a:solidFill>
                  <a:srgbClr val="C00000"/>
                </a:solidFill>
              </a:rPr>
              <a:t>1996 Г.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/>
              <a:t>17 ОКТЯБРЯ </a:t>
            </a:r>
            <a:r>
              <a:rPr lang="ru-RU" sz="2200" b="1" dirty="0">
                <a:solidFill>
                  <a:srgbClr val="C00000"/>
                </a:solidFill>
              </a:rPr>
              <a:t>2004 Г.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/>
              <a:t>27 ФЕВРАЛЯ </a:t>
            </a:r>
            <a:r>
              <a:rPr lang="ru-RU" sz="2200" b="1" dirty="0">
                <a:solidFill>
                  <a:srgbClr val="C00000"/>
                </a:solidFill>
              </a:rPr>
              <a:t>2022 Г.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87054F-E590-401E-96E4-2EEDD9223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1" y="3348316"/>
            <a:ext cx="4007058" cy="300974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FE987E3-5A93-4A24-8648-E8F92B8EA310}"/>
              </a:ext>
            </a:extLst>
          </p:cNvPr>
          <p:cNvSpPr/>
          <p:nvPr/>
        </p:nvSpPr>
        <p:spPr>
          <a:xfrm>
            <a:off x="630585" y="6455578"/>
            <a:ext cx="3617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</a:rPr>
              <a:t>2004 г. На участке для голосования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005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1060</Words>
  <Application>Microsoft Office PowerPoint</Application>
  <PresentationFormat>Широкоэкранный</PresentationFormat>
  <Paragraphs>152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Регистрация</dc:creator>
  <cp:lastModifiedBy>Даниленко Екатерина Петровна</cp:lastModifiedBy>
  <cp:revision>96</cp:revision>
  <dcterms:created xsi:type="dcterms:W3CDTF">2024-07-11T07:17:27Z</dcterms:created>
  <dcterms:modified xsi:type="dcterms:W3CDTF">2024-07-15T07:13:04Z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6124490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S10.2.0</vt:lpwstr>
  </property>
</Properties>
</file>